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3" r:id="rId3"/>
    <p:sldId id="264" r:id="rId4"/>
    <p:sldId id="265" r:id="rId5"/>
    <p:sldId id="273" r:id="rId6"/>
    <p:sldId id="266" r:id="rId7"/>
    <p:sldId id="267" r:id="rId8"/>
    <p:sldId id="275" r:id="rId9"/>
    <p:sldId id="274" r:id="rId10"/>
    <p:sldId id="268" r:id="rId11"/>
    <p:sldId id="276" r:id="rId12"/>
    <p:sldId id="269" r:id="rId13"/>
    <p:sldId id="277" r:id="rId14"/>
    <p:sldId id="270" r:id="rId15"/>
    <p:sldId id="271" r:id="rId16"/>
    <p:sldId id="278" r:id="rId17"/>
    <p:sldId id="272" r:id="rId18"/>
    <p:sldId id="262" r:id="rId19"/>
    <p:sldId id="279" r:id="rId2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200"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12/11/2013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12/11/2013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12/11/2013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12/11/2013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12/11/2013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12/11/2013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12/11/2013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12/11/2013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google.com.co/url?sa=i&amp;rct=j&amp;q=&amp;esrc=s&amp;frm=1&amp;source=images&amp;cd=&amp;cad=rja&amp;docid=U0HvifrI6a6urM&amp;tbnid=QjqFXYGTOa5-WM:&amp;ved=0CAUQjRw&amp;url=http://revista.peruanosenusa.net/2011/04/investigacion-de-matrimonios-sospechosos-por-el-uscis/&amp;ei=vOyAUt2-MIXNkQfOyYDwDQ&amp;bvm=bv.56146854,d.eW0&amp;psig=AFQjCNESLhpLEm8WHfqnPgYGEQ02PGsk3Q&amp;ust=1384267306684648" TargetMode="External"/><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google.com.co/url?sa=i&amp;rct=j&amp;q=&amp;esrc=s&amp;frm=1&amp;source=images&amp;cd=&amp;cad=rja&amp;docid=4Cp1YLWwFxg24M&amp;tbnid=WDLrTp3JwR7uqM:&amp;ved=0CAUQjRw&amp;url=http://ibnjcamalu.wordpress.com/page/7/&amp;ei=AWGBUurAOobNkAf73oD4DQ&amp;bvm=bv.56146854,d.eW0&amp;psig=AFQjCNH_as0H1m-HWFUpaE2mEitmP5a3RA&amp;ust=1384297057571058"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google.com.co/url?sa=i&amp;rct=j&amp;q=&amp;esrc=s&amp;frm=1&amp;source=images&amp;cd=&amp;cad=rja&amp;docid=vpcQJkmPVP6ywM&amp;tbnid=EXkhTivj5Bf-wM:&amp;ved=0CAUQjRw&amp;url=http://www.mes.org.ec/noticias/UE/2010/06_21_fidelidad.php&amp;ei=nXCBUuDxA4fNkQfDq4CABw&amp;bvm=bv.56146854,d.eW0&amp;psig=AFQjCNEnUQCOz4udOLZzkJBQfF6HIkjnmw&amp;ust=1384300956494741"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google.com.co/url?sa=i&amp;rct=j&amp;q=&amp;esrc=s&amp;frm=1&amp;source=images&amp;cd=&amp;cad=rja&amp;docid=KK9149u_2_tcCM&amp;tbnid=yG4WIpfpIkJq5M:&amp;ved=0CAUQjRw&amp;url=http://www.escueladenegocio.com/blog/tag/formacion/&amp;ei=O5-BUsn9IIyskAeh9oCQBQ&amp;bvm=bv.56146854,d.eW0&amp;psig=AFQjCNHgCSXIhRn2_pNxhc_Q8POLWYEyOg&amp;ust=1384312959741915"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google.com.co/url?sa=i&amp;rct=j&amp;q=&amp;esrc=s&amp;frm=1&amp;source=images&amp;cd=&amp;cad=rja&amp;docid=FPcmh2OSPuNuAM&amp;tbnid=PGp5q-7VxbVvoM:&amp;ved=0CAUQjRw&amp;url=http://imagenesdedios.net/imagenes-de-las-manos-de-dios/&amp;ei=qaGBUvjpPIafkQfP-YC4DQ&amp;bvm=bv.56146854,d.eW0&amp;psig=AFQjCNGzPEUOqW8cnWAni9X6Se2tAHqvEg&amp;ust=1384313615000344"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www.google.com.co/url?sa=i&amp;rct=j&amp;q=&amp;esrc=s&amp;frm=1&amp;source=images&amp;cd=&amp;cad=rja&amp;docid=jKq1V-BkEf7JZM&amp;tbnid=mPAtfrff5sPlkM:&amp;ved=0CAUQjRw&amp;url=http%3A%2F%2Flaiglesiamormona.org%2Fprincipios%2Fbautismo&amp;ei=0SSCUv3aJtLpkQeQroCgDQ&amp;bvm=bv.56146854,d.eW0&amp;psig=AFQjCNGgEmArWCTv07-mZgtbZl_7oeq9NQ&amp;ust=1384347165425830" TargetMode="Externa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hyperlink" Target="http://www.google.com.co/url?sa=i&amp;rct=j&amp;q=&amp;esrc=s&amp;frm=1&amp;source=images&amp;cd=&amp;cad=rja&amp;docid=n0sCd66p9z7FqM&amp;tbnid=Q3PJxC7XV0HyIM:&amp;ved=0CAUQjRw&amp;url=http%3A%2F%2Fwww.renuevodeplenitud.com%2Fdevocional-diario-hoy-quiero-ser-lleno-del-espiritu.html&amp;ei=MyeCUsSlHs_ukQe9toCAAg&amp;bvm=bv.56146854,d.eW0&amp;psig=AFQjCNFyOpjOMxttuGKuy2tHbIjYl0kotg&amp;ust=1384347763906945"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google.com.co/url?sa=i&amp;rct=j&amp;q=&amp;esrc=s&amp;frm=1&amp;source=images&amp;cd=&amp;cad=rja&amp;docid=6NIIc-ca_bT7DM&amp;tbnid=vWgxOjAiMWWMFM:&amp;ved=0CAUQjRw&amp;url=http%3A%2F%2Fwww.seminariosyproyectos.com%2Fweb2012%2Fparejas-en-crisis%2F&amp;ei=9TKCUoHGMJLLkQfw-ICgCw&amp;bvm=bv.56146854,d.eW0&amp;psig=AFQjCNGW1mmuIwFoxhs3vP6Kgqb-L1ZWgg&amp;ust=1384350699400269" TargetMode="Externa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hyperlink" Target="http://www.google.com.co/url?sa=i&amp;rct=j&amp;q=&amp;esrc=s&amp;frm=1&amp;source=images&amp;cd=&amp;cad=rja&amp;docid=UjIljjPl0rOX6M&amp;tbnid=LhUhAdv1Bl3TvM:&amp;ved=0CAUQjRw&amp;url=http%3A%2F%2Fwww.ehowenespanol.com%2Ftratar-mujer-como_65594%2F&amp;ei=fTOCUs-aIIfOkQek-4G4DQ&amp;bvm=bv.56146854,d.eW0&amp;psig=AFQjCNGW1mmuIwFoxhs3vP6Kgqb-L1ZWgg&amp;ust=1384350699400269"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google.com.co/url?sa=i&amp;rct=j&amp;q=&amp;esrc=s&amp;frm=1&amp;source=images&amp;cd=&amp;cad=rja&amp;docid=MqbGgKO09qGgMM&amp;tbnid=qd2kKTOsffNCqM:&amp;ved=0CAUQjRw&amp;url=http%3A%2F%2Fwww.cristianosgays.com%2Ftags%2Fcristo%2Fpage%2F2%2F&amp;ei=DTeCUtGwCoTokAePioGQDQ&amp;bvm=bv.56146854,d.eW0&amp;psig=AFQjCNEo2M3oBAnBGeVUjbdEluKU_nvmlQ&amp;ust=1384351823901271"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google.com.co/url?sa=i&amp;rct=j&amp;q=&amp;esrc=s&amp;frm=1&amp;source=images&amp;cd=&amp;cad=rja&amp;docid=Ds3RTsC9TThTBM&amp;tbnid=yf5r7D4P4xt-BM:&amp;ved=0CAUQjRw&amp;url=http://cuartoangel.blogspot.com/2010_06_01_archive.html&amp;ei=OJ6BUqnvAY2DkQfqxIHwDQ&amp;bvm=bv.56146854,d.eW0&amp;psig=AFQjCNEior6KJKe2zRCzEuDXb_9PaddR_g&amp;ust=1384312683011233"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www.google.com.co/url?sa=i&amp;rct=j&amp;q=&amp;esrc=s&amp;frm=1&amp;source=images&amp;cd=&amp;cad=rja&amp;docid=jEibr3-Inpv39M&amp;tbnid=SLUhVglFbBsNvM:&amp;ved=0CAUQjRw&amp;url=http%3A%2F%2Fwebcatolicodejavier.org%2Ffirma.html&amp;ei=5zuCUuDvLZLwkQeqvIDwDQ&amp;bvm=bv.56146854,d.eW0&amp;psig=AFQjCNHt3TkHfy15GwxPqK7GLD6uC_9btQ&amp;ust=1384353111940469"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1.bp.blogspot.com/-mEajIFs-qos/UG8i2rhEMMI/AAAAAAAAACE/_bEshK2VqFc/s1600/SANTIDAD+A+JEHOV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944" y="260648"/>
            <a:ext cx="8424936" cy="54006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92944" y="5949280"/>
            <a:ext cx="8424936" cy="769441"/>
          </a:xfrm>
          <a:prstGeom prst="rect">
            <a:avLst/>
          </a:prstGeom>
        </p:spPr>
        <p:txBody>
          <a:bodyPr wrap="square">
            <a:spAutoFit/>
          </a:bodyPr>
          <a:lstStyle/>
          <a:p>
            <a:pPr algn="ctr"/>
            <a:r>
              <a:rPr lang="es-CO" sz="4400" b="1" dirty="0">
                <a:solidFill>
                  <a:srgbClr val="FF0000"/>
                </a:solidFill>
                <a:latin typeface="Lucida Calligraphy" pitchFamily="66" charset="0"/>
              </a:rPr>
              <a:t>Texto </a:t>
            </a:r>
            <a:r>
              <a:rPr lang="es-CO" sz="4400" b="1" dirty="0" smtClean="0">
                <a:solidFill>
                  <a:srgbClr val="FF0000"/>
                </a:solidFill>
                <a:latin typeface="Lucida Calligraphy" pitchFamily="66" charset="0"/>
              </a:rPr>
              <a:t>Bíblico. </a:t>
            </a:r>
            <a:r>
              <a:rPr lang="es-CO" sz="4400" b="1" dirty="0">
                <a:solidFill>
                  <a:srgbClr val="FF0000"/>
                </a:solidFill>
                <a:latin typeface="Lucida Calligraphy" pitchFamily="66" charset="0"/>
              </a:rPr>
              <a:t>1Cor.1:2.</a:t>
            </a:r>
          </a:p>
        </p:txBody>
      </p:sp>
    </p:spTree>
    <p:extLst>
      <p:ext uri="{BB962C8B-B14F-4D97-AF65-F5344CB8AC3E}">
        <p14:creationId xmlns:p14="http://schemas.microsoft.com/office/powerpoint/2010/main" val="208973481"/>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a:latin typeface="Lucida Calligraphy" pitchFamily="66" charset="0"/>
              </a:rPr>
              <a:t>El llamado a la Santidad</a:t>
            </a:r>
            <a:endParaRPr lang="es-CO" dirty="0">
              <a:latin typeface="Lucida Calligraphy" pitchFamily="66" charset="0"/>
            </a:endParaRPr>
          </a:p>
        </p:txBody>
      </p:sp>
      <p:sp>
        <p:nvSpPr>
          <p:cNvPr id="3" name="2 Marcador de contenido"/>
          <p:cNvSpPr>
            <a:spLocks noGrp="1"/>
          </p:cNvSpPr>
          <p:nvPr>
            <p:ph idx="1"/>
          </p:nvPr>
        </p:nvSpPr>
        <p:spPr>
          <a:xfrm>
            <a:off x="107504" y="1628800"/>
            <a:ext cx="5338936" cy="4525963"/>
          </a:xfrm>
        </p:spPr>
        <p:txBody>
          <a:bodyPr>
            <a:normAutofit fontScale="92500" lnSpcReduction="10000"/>
          </a:bodyPr>
          <a:lstStyle/>
          <a:p>
            <a:pPr marL="0" indent="0" algn="ctr">
              <a:buNone/>
            </a:pPr>
            <a:r>
              <a:rPr lang="es-CO" b="1" dirty="0">
                <a:solidFill>
                  <a:srgbClr val="FF0000"/>
                </a:solidFill>
              </a:rPr>
              <a:t>Texto: 1 Corintios 1:2:</a:t>
            </a:r>
            <a:br>
              <a:rPr lang="es-CO" b="1" dirty="0">
                <a:solidFill>
                  <a:srgbClr val="FF0000"/>
                </a:solidFill>
              </a:rPr>
            </a:br>
            <a:r>
              <a:rPr lang="es-CO" i="1" dirty="0"/>
              <a:t>«A la iglesia de Dios que está en Corinto, a los que han sido santificados en Cristo Jesús y llamados a ser su santo pueblo, junto con todos los que en todas partes invocan el nombre de nuestro Señor Jesucristo, Señor de ellos y de nosotros</a:t>
            </a:r>
            <a:r>
              <a:rPr lang="es-CO" i="1" dirty="0" smtClean="0"/>
              <a:t>»</a:t>
            </a:r>
            <a:r>
              <a:rPr lang="es-CO" dirty="0"/>
              <a:t/>
            </a:r>
            <a:br>
              <a:rPr lang="es-CO" dirty="0"/>
            </a:br>
            <a:endParaRPr lang="es-CO" dirty="0"/>
          </a:p>
        </p:txBody>
      </p:sp>
      <p:pic>
        <p:nvPicPr>
          <p:cNvPr id="1026" name="Picture 2" descr="http://somos.vicencianos.org/files/2011/05/iglesia_cuerp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7615" y="1484784"/>
            <a:ext cx="3456385" cy="45910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417758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a:latin typeface="Lucida Calligraphy" pitchFamily="66" charset="0"/>
              </a:rPr>
              <a:t>Introducción:</a:t>
            </a:r>
          </a:p>
        </p:txBody>
      </p:sp>
      <p:sp>
        <p:nvSpPr>
          <p:cNvPr id="3" name="2 Marcador de contenido"/>
          <p:cNvSpPr>
            <a:spLocks noGrp="1"/>
          </p:cNvSpPr>
          <p:nvPr>
            <p:ph idx="1"/>
          </p:nvPr>
        </p:nvSpPr>
        <p:spPr>
          <a:xfrm>
            <a:off x="457200" y="1600200"/>
            <a:ext cx="8229600" cy="4925144"/>
          </a:xfrm>
        </p:spPr>
        <p:txBody>
          <a:bodyPr>
            <a:normAutofit fontScale="92500" lnSpcReduction="10000"/>
          </a:bodyPr>
          <a:lstStyle/>
          <a:p>
            <a:pPr marL="0" indent="0" algn="ctr">
              <a:buNone/>
            </a:pPr>
            <a:r>
              <a:rPr lang="es-CO" dirty="0"/>
              <a:t>En </a:t>
            </a:r>
            <a:r>
              <a:rPr lang="es-CO" dirty="0" smtClean="0"/>
              <a:t>este tema hablaremos </a:t>
            </a:r>
            <a:r>
              <a:rPr lang="es-CO" dirty="0"/>
              <a:t>sobre </a:t>
            </a:r>
            <a:r>
              <a:rPr lang="es-CO" dirty="0" smtClean="0"/>
              <a:t>la santidad. Estaremos </a:t>
            </a:r>
            <a:r>
              <a:rPr lang="es-CO" dirty="0"/>
              <a:t>hablando sobre el tema de cómo parecernos </a:t>
            </a:r>
            <a:r>
              <a:rPr lang="es-CO" dirty="0" smtClean="0"/>
              <a:t>cada día más </a:t>
            </a:r>
            <a:r>
              <a:rPr lang="es-CO" dirty="0"/>
              <a:t>a Dios, y eso es por medio de la SANTIFICACIÓN. </a:t>
            </a:r>
            <a:endParaRPr lang="es-CO" dirty="0" smtClean="0"/>
          </a:p>
          <a:p>
            <a:pPr marL="0" indent="0" algn="ctr">
              <a:buNone/>
            </a:pPr>
            <a:endParaRPr lang="es-CO" dirty="0" smtClean="0"/>
          </a:p>
          <a:p>
            <a:pPr marL="0" indent="0" algn="ctr">
              <a:buNone/>
            </a:pPr>
            <a:r>
              <a:rPr lang="es-CO" dirty="0" smtClean="0"/>
              <a:t>Trataremos </a:t>
            </a:r>
            <a:r>
              <a:rPr lang="es-CO" dirty="0"/>
              <a:t>los siguientes temas:</a:t>
            </a:r>
          </a:p>
          <a:p>
            <a:pPr marL="0" indent="0">
              <a:buNone/>
            </a:pPr>
            <a:r>
              <a:rPr lang="es-CO" dirty="0" smtClean="0"/>
              <a:t>                (</a:t>
            </a:r>
            <a:r>
              <a:rPr lang="es-CO" dirty="0"/>
              <a:t>1) El llamado a la Santificación.</a:t>
            </a:r>
            <a:br>
              <a:rPr lang="es-CO" dirty="0"/>
            </a:br>
            <a:r>
              <a:rPr lang="es-CO" dirty="0" smtClean="0"/>
              <a:t>                (</a:t>
            </a:r>
            <a:r>
              <a:rPr lang="es-CO" dirty="0"/>
              <a:t>2) El Santificador.</a:t>
            </a:r>
            <a:br>
              <a:rPr lang="es-CO" dirty="0"/>
            </a:br>
            <a:r>
              <a:rPr lang="es-CO" dirty="0" smtClean="0"/>
              <a:t>                (</a:t>
            </a:r>
            <a:r>
              <a:rPr lang="es-CO" dirty="0"/>
              <a:t>3) El Creyente y la Santificación gradual.</a:t>
            </a:r>
            <a:br>
              <a:rPr lang="es-CO" dirty="0"/>
            </a:br>
            <a:r>
              <a:rPr lang="es-CO" dirty="0" smtClean="0"/>
              <a:t>                (</a:t>
            </a:r>
            <a:r>
              <a:rPr lang="es-CO" dirty="0"/>
              <a:t>4) Los Frutos de la Santificación.</a:t>
            </a:r>
          </a:p>
        </p:txBody>
      </p:sp>
    </p:spTree>
    <p:extLst>
      <p:ext uri="{BB962C8B-B14F-4D97-AF65-F5344CB8AC3E}">
        <p14:creationId xmlns:p14="http://schemas.microsoft.com/office/powerpoint/2010/main" val="424827543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80">
                                          <p:stCondLst>
                                            <p:cond delay="0"/>
                                          </p:stCondLst>
                                        </p:cTn>
                                        <p:tgtEl>
                                          <p:spTgt spid="3">
                                            <p:txEl>
                                              <p:pRg st="2" end="2"/>
                                            </p:txEl>
                                          </p:spTgt>
                                        </p:tgtEl>
                                      </p:cBhvr>
                                    </p:animEffect>
                                    <p:anim calcmode="lin" valueType="num">
                                      <p:cBhvr>
                                        <p:cTn id="13"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xEl>
                                              <p:pRg st="2" end="2"/>
                                            </p:txEl>
                                          </p:spTgt>
                                        </p:tgtEl>
                                      </p:cBhvr>
                                      <p:to x="100000" y="60000"/>
                                    </p:animScale>
                                    <p:animScale>
                                      <p:cBhvr>
                                        <p:cTn id="19" dur="166" decel="50000">
                                          <p:stCondLst>
                                            <p:cond delay="676"/>
                                          </p:stCondLst>
                                        </p:cTn>
                                        <p:tgtEl>
                                          <p:spTgt spid="3">
                                            <p:txEl>
                                              <p:pRg st="2" end="2"/>
                                            </p:txEl>
                                          </p:spTgt>
                                        </p:tgtEl>
                                      </p:cBhvr>
                                      <p:to x="100000" y="100000"/>
                                    </p:animScale>
                                    <p:animScale>
                                      <p:cBhvr>
                                        <p:cTn id="20" dur="26">
                                          <p:stCondLst>
                                            <p:cond delay="1312"/>
                                          </p:stCondLst>
                                        </p:cTn>
                                        <p:tgtEl>
                                          <p:spTgt spid="3">
                                            <p:txEl>
                                              <p:pRg st="2" end="2"/>
                                            </p:txEl>
                                          </p:spTgt>
                                        </p:tgtEl>
                                      </p:cBhvr>
                                      <p:to x="100000" y="80000"/>
                                    </p:animScale>
                                    <p:animScale>
                                      <p:cBhvr>
                                        <p:cTn id="21" dur="166" decel="50000">
                                          <p:stCondLst>
                                            <p:cond delay="1338"/>
                                          </p:stCondLst>
                                        </p:cTn>
                                        <p:tgtEl>
                                          <p:spTgt spid="3">
                                            <p:txEl>
                                              <p:pRg st="2" end="2"/>
                                            </p:txEl>
                                          </p:spTgt>
                                        </p:tgtEl>
                                      </p:cBhvr>
                                      <p:to x="100000" y="100000"/>
                                    </p:animScale>
                                    <p:animScale>
                                      <p:cBhvr>
                                        <p:cTn id="22" dur="26">
                                          <p:stCondLst>
                                            <p:cond delay="1642"/>
                                          </p:stCondLst>
                                        </p:cTn>
                                        <p:tgtEl>
                                          <p:spTgt spid="3">
                                            <p:txEl>
                                              <p:pRg st="2" end="2"/>
                                            </p:txEl>
                                          </p:spTgt>
                                        </p:tgtEl>
                                      </p:cBhvr>
                                      <p:to x="100000" y="90000"/>
                                    </p:animScale>
                                    <p:animScale>
                                      <p:cBhvr>
                                        <p:cTn id="23" dur="166" decel="50000">
                                          <p:stCondLst>
                                            <p:cond delay="1668"/>
                                          </p:stCondLst>
                                        </p:cTn>
                                        <p:tgtEl>
                                          <p:spTgt spid="3">
                                            <p:txEl>
                                              <p:pRg st="2" end="2"/>
                                            </p:txEl>
                                          </p:spTgt>
                                        </p:tgtEl>
                                      </p:cBhvr>
                                      <p:to x="100000" y="100000"/>
                                    </p:animScale>
                                    <p:animScale>
                                      <p:cBhvr>
                                        <p:cTn id="24" dur="26">
                                          <p:stCondLst>
                                            <p:cond delay="1808"/>
                                          </p:stCondLst>
                                        </p:cTn>
                                        <p:tgtEl>
                                          <p:spTgt spid="3">
                                            <p:txEl>
                                              <p:pRg st="2" end="2"/>
                                            </p:txEl>
                                          </p:spTgt>
                                        </p:tgtEl>
                                      </p:cBhvr>
                                      <p:to x="100000" y="95000"/>
                                    </p:animScale>
                                    <p:animScale>
                                      <p:cBhvr>
                                        <p:cTn id="25" dur="166" decel="50000">
                                          <p:stCondLst>
                                            <p:cond delay="1834"/>
                                          </p:stCondLst>
                                        </p:cTn>
                                        <p:tgtEl>
                                          <p:spTgt spid="3">
                                            <p:txEl>
                                              <p:pRg st="2" end="2"/>
                                            </p:txEl>
                                          </p:spTgt>
                                        </p:tgtEl>
                                      </p:cBhvr>
                                      <p:to x="100000" y="100000"/>
                                    </p:animScale>
                                  </p:childTnLst>
                                </p:cTn>
                              </p:par>
                              <p:par>
                                <p:cTn id="26" presetID="26" presetClass="entr" presetSubtype="0" fill="hold" nodeType="with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wipe(down)">
                                      <p:cBhvr>
                                        <p:cTn id="28" dur="580">
                                          <p:stCondLst>
                                            <p:cond delay="0"/>
                                          </p:stCondLst>
                                        </p:cTn>
                                        <p:tgtEl>
                                          <p:spTgt spid="3">
                                            <p:txEl>
                                              <p:pRg st="3" end="3"/>
                                            </p:txEl>
                                          </p:spTgt>
                                        </p:tgtEl>
                                      </p:cBhvr>
                                    </p:animEffect>
                                    <p:anim calcmode="lin" valueType="num">
                                      <p:cBhvr>
                                        <p:cTn id="29"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4" dur="26">
                                          <p:stCondLst>
                                            <p:cond delay="650"/>
                                          </p:stCondLst>
                                        </p:cTn>
                                        <p:tgtEl>
                                          <p:spTgt spid="3">
                                            <p:txEl>
                                              <p:pRg st="3" end="3"/>
                                            </p:txEl>
                                          </p:spTgt>
                                        </p:tgtEl>
                                      </p:cBhvr>
                                      <p:to x="100000" y="60000"/>
                                    </p:animScale>
                                    <p:animScale>
                                      <p:cBhvr>
                                        <p:cTn id="35" dur="166" decel="50000">
                                          <p:stCondLst>
                                            <p:cond delay="676"/>
                                          </p:stCondLst>
                                        </p:cTn>
                                        <p:tgtEl>
                                          <p:spTgt spid="3">
                                            <p:txEl>
                                              <p:pRg st="3" end="3"/>
                                            </p:txEl>
                                          </p:spTgt>
                                        </p:tgtEl>
                                      </p:cBhvr>
                                      <p:to x="100000" y="100000"/>
                                    </p:animScale>
                                    <p:animScale>
                                      <p:cBhvr>
                                        <p:cTn id="36" dur="26">
                                          <p:stCondLst>
                                            <p:cond delay="1312"/>
                                          </p:stCondLst>
                                        </p:cTn>
                                        <p:tgtEl>
                                          <p:spTgt spid="3">
                                            <p:txEl>
                                              <p:pRg st="3" end="3"/>
                                            </p:txEl>
                                          </p:spTgt>
                                        </p:tgtEl>
                                      </p:cBhvr>
                                      <p:to x="100000" y="80000"/>
                                    </p:animScale>
                                    <p:animScale>
                                      <p:cBhvr>
                                        <p:cTn id="37" dur="166" decel="50000">
                                          <p:stCondLst>
                                            <p:cond delay="1338"/>
                                          </p:stCondLst>
                                        </p:cTn>
                                        <p:tgtEl>
                                          <p:spTgt spid="3">
                                            <p:txEl>
                                              <p:pRg st="3" end="3"/>
                                            </p:txEl>
                                          </p:spTgt>
                                        </p:tgtEl>
                                      </p:cBhvr>
                                      <p:to x="100000" y="100000"/>
                                    </p:animScale>
                                    <p:animScale>
                                      <p:cBhvr>
                                        <p:cTn id="38" dur="26">
                                          <p:stCondLst>
                                            <p:cond delay="1642"/>
                                          </p:stCondLst>
                                        </p:cTn>
                                        <p:tgtEl>
                                          <p:spTgt spid="3">
                                            <p:txEl>
                                              <p:pRg st="3" end="3"/>
                                            </p:txEl>
                                          </p:spTgt>
                                        </p:tgtEl>
                                      </p:cBhvr>
                                      <p:to x="100000" y="90000"/>
                                    </p:animScale>
                                    <p:animScale>
                                      <p:cBhvr>
                                        <p:cTn id="39" dur="166" decel="50000">
                                          <p:stCondLst>
                                            <p:cond delay="1668"/>
                                          </p:stCondLst>
                                        </p:cTn>
                                        <p:tgtEl>
                                          <p:spTgt spid="3">
                                            <p:txEl>
                                              <p:pRg st="3" end="3"/>
                                            </p:txEl>
                                          </p:spTgt>
                                        </p:tgtEl>
                                      </p:cBhvr>
                                      <p:to x="100000" y="100000"/>
                                    </p:animScale>
                                    <p:animScale>
                                      <p:cBhvr>
                                        <p:cTn id="40" dur="26">
                                          <p:stCondLst>
                                            <p:cond delay="1808"/>
                                          </p:stCondLst>
                                        </p:cTn>
                                        <p:tgtEl>
                                          <p:spTgt spid="3">
                                            <p:txEl>
                                              <p:pRg st="3" end="3"/>
                                            </p:txEl>
                                          </p:spTgt>
                                        </p:tgtEl>
                                      </p:cBhvr>
                                      <p:to x="100000" y="95000"/>
                                    </p:animScale>
                                    <p:animScale>
                                      <p:cBhvr>
                                        <p:cTn id="41"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936103"/>
          </a:xfrm>
        </p:spPr>
        <p:txBody>
          <a:bodyPr>
            <a:normAutofit/>
          </a:bodyPr>
          <a:lstStyle/>
          <a:p>
            <a:pPr marL="0" indent="0" algn="ctr">
              <a:buNone/>
            </a:pPr>
            <a:r>
              <a:rPr lang="es-CO" sz="3600" b="1" dirty="0" smtClean="0">
                <a:latin typeface="Lucida Calligraphy" pitchFamily="66" charset="0"/>
              </a:rPr>
              <a:t>El </a:t>
            </a:r>
            <a:r>
              <a:rPr lang="es-CO" sz="3600" b="1" dirty="0">
                <a:latin typeface="Lucida Calligraphy" pitchFamily="66" charset="0"/>
              </a:rPr>
              <a:t>llamado a la Santificación</a:t>
            </a:r>
            <a:r>
              <a:rPr lang="es-CO" b="1" dirty="0">
                <a:latin typeface="Lucida Calligraphy" pitchFamily="66" charset="0"/>
              </a:rPr>
              <a:t>. </a:t>
            </a:r>
            <a:endParaRPr lang="es-CO" b="1" dirty="0" smtClean="0">
              <a:latin typeface="Lucida Calligraphy" pitchFamily="66" charset="0"/>
            </a:endParaRPr>
          </a:p>
        </p:txBody>
      </p:sp>
      <p:sp>
        <p:nvSpPr>
          <p:cNvPr id="4" name="3 Conector"/>
          <p:cNvSpPr/>
          <p:nvPr/>
        </p:nvSpPr>
        <p:spPr>
          <a:xfrm>
            <a:off x="175295" y="260648"/>
            <a:ext cx="792088" cy="745232"/>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3600" b="1" dirty="0">
                <a:solidFill>
                  <a:schemeClr val="tx1"/>
                </a:solidFill>
              </a:rPr>
              <a:t>1</a:t>
            </a:r>
            <a:endParaRPr lang="es-CO" b="1" dirty="0">
              <a:solidFill>
                <a:schemeClr val="tx1"/>
              </a:solidFill>
            </a:endParaRPr>
          </a:p>
        </p:txBody>
      </p:sp>
      <p:sp>
        <p:nvSpPr>
          <p:cNvPr id="5" name="4 Rectángulo"/>
          <p:cNvSpPr/>
          <p:nvPr/>
        </p:nvSpPr>
        <p:spPr>
          <a:xfrm>
            <a:off x="1133872" y="1922125"/>
            <a:ext cx="4572000" cy="1938992"/>
          </a:xfrm>
          <a:prstGeom prst="rect">
            <a:avLst/>
          </a:prstGeom>
        </p:spPr>
        <p:txBody>
          <a:bodyPr>
            <a:spAutoFit/>
          </a:bodyPr>
          <a:lstStyle/>
          <a:p>
            <a:pPr algn="ctr"/>
            <a:r>
              <a:rPr lang="es-CO" sz="2400" dirty="0"/>
              <a:t>El llamado de Dios a la Salvación no es un llamado intelectual, o místico; es un llamado a ser parte de la Familia de Dios por medio del Nuevo Nacimiento</a:t>
            </a:r>
            <a:r>
              <a:rPr lang="es-CO" sz="2400" dirty="0" smtClean="0"/>
              <a:t>. </a:t>
            </a:r>
            <a:endParaRPr lang="es-CO" dirty="0"/>
          </a:p>
        </p:txBody>
      </p:sp>
      <p:sp>
        <p:nvSpPr>
          <p:cNvPr id="6" name="5 Rectángulo"/>
          <p:cNvSpPr/>
          <p:nvPr/>
        </p:nvSpPr>
        <p:spPr>
          <a:xfrm>
            <a:off x="3419872" y="4437112"/>
            <a:ext cx="5400600" cy="2308324"/>
          </a:xfrm>
          <a:prstGeom prst="rect">
            <a:avLst/>
          </a:prstGeom>
        </p:spPr>
        <p:txBody>
          <a:bodyPr wrap="square">
            <a:spAutoFit/>
          </a:bodyPr>
          <a:lstStyle/>
          <a:p>
            <a:pPr algn="ctr"/>
            <a:r>
              <a:rPr lang="es-CO" sz="2400" dirty="0"/>
              <a:t>Santificación en el Texto Original se refiere a algo que ha sido SEPARADO, o CONSAGRADO a Dios. ¿Separado de qué? Separado del pecado para SERVIR a JESUCRISTO</a:t>
            </a:r>
            <a:r>
              <a:rPr lang="es-CO" sz="2400" dirty="0" smtClean="0"/>
              <a:t>.</a:t>
            </a:r>
          </a:p>
          <a:p>
            <a:pPr algn="ctr"/>
            <a:r>
              <a:rPr lang="es-CO" sz="2400" dirty="0" smtClean="0"/>
              <a:t>Se puede comparar con el matrimonio.</a:t>
            </a:r>
            <a:endParaRPr lang="es-CO" sz="2400" dirty="0"/>
          </a:p>
        </p:txBody>
      </p:sp>
      <p:pic>
        <p:nvPicPr>
          <p:cNvPr id="2050" name="Picture 2" descr="https://encrypted-tbn2.gstatic.com/images?q=tbn:ANd9GcTcGPB33Bu8RzDTeONpE3SQgaA4qj_wrMz-GQkzea8Nss-0Mi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7774" y="1628800"/>
            <a:ext cx="3028950" cy="208823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revista.peruanosenusa.net/wp-content/gallery/inmigracion/immspec_subpage_pic_144.jpg">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1339" y="4552056"/>
            <a:ext cx="2416485" cy="207843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029136" y="3861117"/>
            <a:ext cx="3086226" cy="461665"/>
          </a:xfrm>
          <a:prstGeom prst="rect">
            <a:avLst/>
          </a:prstGeom>
        </p:spPr>
        <p:txBody>
          <a:bodyPr wrap="square">
            <a:spAutoFit/>
          </a:bodyPr>
          <a:lstStyle/>
          <a:p>
            <a:pPr algn="ctr"/>
            <a:r>
              <a:rPr lang="es-CO" sz="2400" b="1" dirty="0" smtClean="0">
                <a:solidFill>
                  <a:srgbClr val="FF0000"/>
                </a:solidFill>
              </a:rPr>
              <a:t>Por favor Lea </a:t>
            </a:r>
            <a:r>
              <a:rPr lang="es-CO" sz="2400" b="1" dirty="0">
                <a:solidFill>
                  <a:srgbClr val="FF0000"/>
                </a:solidFill>
              </a:rPr>
              <a:t>Hec.2:38.</a:t>
            </a:r>
          </a:p>
        </p:txBody>
      </p:sp>
    </p:spTree>
    <p:extLst>
      <p:ext uri="{BB962C8B-B14F-4D97-AF65-F5344CB8AC3E}">
        <p14:creationId xmlns:p14="http://schemas.microsoft.com/office/powerpoint/2010/main" val="224385371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Effect transition="in" filter="barn(inVertical)">
                                      <p:cBhvr>
                                        <p:cTn id="10" dur="500"/>
                                        <p:tgtEl>
                                          <p:spTgt spid="2050"/>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1000" fill="hold"/>
                                        <p:tgtEl>
                                          <p:spTgt spid="6"/>
                                        </p:tgtEl>
                                        <p:attrNameLst>
                                          <p:attrName>ppt_w</p:attrName>
                                        </p:attrNameLst>
                                      </p:cBhvr>
                                      <p:tavLst>
                                        <p:tav tm="0">
                                          <p:val>
                                            <p:fltVal val="0"/>
                                          </p:val>
                                        </p:tav>
                                        <p:tav tm="100000">
                                          <p:val>
                                            <p:strVal val="#ppt_w"/>
                                          </p:val>
                                        </p:tav>
                                      </p:tavLst>
                                    </p:anim>
                                    <p:anim calcmode="lin" valueType="num">
                                      <p:cBhvr>
                                        <p:cTn id="19" dur="1000" fill="hold"/>
                                        <p:tgtEl>
                                          <p:spTgt spid="6"/>
                                        </p:tgtEl>
                                        <p:attrNameLst>
                                          <p:attrName>ppt_h</p:attrName>
                                        </p:attrNameLst>
                                      </p:cBhvr>
                                      <p:tavLst>
                                        <p:tav tm="0">
                                          <p:val>
                                            <p:fltVal val="0"/>
                                          </p:val>
                                        </p:tav>
                                        <p:tav tm="100000">
                                          <p:val>
                                            <p:strVal val="#ppt_h"/>
                                          </p:val>
                                        </p:tav>
                                      </p:tavLst>
                                    </p:anim>
                                    <p:anim calcmode="lin" valueType="num">
                                      <p:cBhvr>
                                        <p:cTn id="20" dur="1000" fill="hold"/>
                                        <p:tgtEl>
                                          <p:spTgt spid="6"/>
                                        </p:tgtEl>
                                        <p:attrNameLst>
                                          <p:attrName>style.rotation</p:attrName>
                                        </p:attrNameLst>
                                      </p:cBhvr>
                                      <p:tavLst>
                                        <p:tav tm="0">
                                          <p:val>
                                            <p:fltVal val="90"/>
                                          </p:val>
                                        </p:tav>
                                        <p:tav tm="100000">
                                          <p:val>
                                            <p:fltVal val="0"/>
                                          </p:val>
                                        </p:tav>
                                      </p:tavLst>
                                    </p:anim>
                                    <p:animEffect transition="in" filter="fade">
                                      <p:cBhvr>
                                        <p:cTn id="21" dur="1000"/>
                                        <p:tgtEl>
                                          <p:spTgt spid="6"/>
                                        </p:tgtEl>
                                      </p:cBhvr>
                                    </p:animEffect>
                                  </p:childTnLst>
                                </p:cTn>
                              </p:par>
                              <p:par>
                                <p:cTn id="22" presetID="31" presetClass="entr" presetSubtype="0" fill="hold" nodeType="withEffect">
                                  <p:stCondLst>
                                    <p:cond delay="0"/>
                                  </p:stCondLst>
                                  <p:childTnLst>
                                    <p:set>
                                      <p:cBhvr>
                                        <p:cTn id="23" dur="1" fill="hold">
                                          <p:stCondLst>
                                            <p:cond delay="0"/>
                                          </p:stCondLst>
                                        </p:cTn>
                                        <p:tgtEl>
                                          <p:spTgt spid="2052"/>
                                        </p:tgtEl>
                                        <p:attrNameLst>
                                          <p:attrName>style.visibility</p:attrName>
                                        </p:attrNameLst>
                                      </p:cBhvr>
                                      <p:to>
                                        <p:strVal val="visible"/>
                                      </p:to>
                                    </p:set>
                                    <p:anim calcmode="lin" valueType="num">
                                      <p:cBhvr>
                                        <p:cTn id="24" dur="1000" fill="hold"/>
                                        <p:tgtEl>
                                          <p:spTgt spid="2052"/>
                                        </p:tgtEl>
                                        <p:attrNameLst>
                                          <p:attrName>ppt_w</p:attrName>
                                        </p:attrNameLst>
                                      </p:cBhvr>
                                      <p:tavLst>
                                        <p:tav tm="0">
                                          <p:val>
                                            <p:fltVal val="0"/>
                                          </p:val>
                                        </p:tav>
                                        <p:tav tm="100000">
                                          <p:val>
                                            <p:strVal val="#ppt_w"/>
                                          </p:val>
                                        </p:tav>
                                      </p:tavLst>
                                    </p:anim>
                                    <p:anim calcmode="lin" valueType="num">
                                      <p:cBhvr>
                                        <p:cTn id="25" dur="1000" fill="hold"/>
                                        <p:tgtEl>
                                          <p:spTgt spid="2052"/>
                                        </p:tgtEl>
                                        <p:attrNameLst>
                                          <p:attrName>ppt_h</p:attrName>
                                        </p:attrNameLst>
                                      </p:cBhvr>
                                      <p:tavLst>
                                        <p:tav tm="0">
                                          <p:val>
                                            <p:fltVal val="0"/>
                                          </p:val>
                                        </p:tav>
                                        <p:tav tm="100000">
                                          <p:val>
                                            <p:strVal val="#ppt_h"/>
                                          </p:val>
                                        </p:tav>
                                      </p:tavLst>
                                    </p:anim>
                                    <p:anim calcmode="lin" valueType="num">
                                      <p:cBhvr>
                                        <p:cTn id="26" dur="1000" fill="hold"/>
                                        <p:tgtEl>
                                          <p:spTgt spid="2052"/>
                                        </p:tgtEl>
                                        <p:attrNameLst>
                                          <p:attrName>style.rotation</p:attrName>
                                        </p:attrNameLst>
                                      </p:cBhvr>
                                      <p:tavLst>
                                        <p:tav tm="0">
                                          <p:val>
                                            <p:fltVal val="90"/>
                                          </p:val>
                                        </p:tav>
                                        <p:tav tm="100000">
                                          <p:val>
                                            <p:fltVal val="0"/>
                                          </p:val>
                                        </p:tav>
                                      </p:tavLst>
                                    </p:anim>
                                    <p:animEffect transition="in" filter="fade">
                                      <p:cBhvr>
                                        <p:cTn id="27" dur="1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6"/>
            <a:ext cx="8229600" cy="1944216"/>
          </a:xfrm>
        </p:spPr>
        <p:txBody>
          <a:bodyPr>
            <a:normAutofit/>
          </a:bodyPr>
          <a:lstStyle/>
          <a:p>
            <a:pPr marL="0" indent="0" algn="ctr">
              <a:buNone/>
            </a:pPr>
            <a:r>
              <a:rPr lang="es-CO" dirty="0" smtClean="0"/>
              <a:t>Jesucristo </a:t>
            </a:r>
            <a:r>
              <a:rPr lang="es-CO" dirty="0"/>
              <a:t>en Su Oración Intercesora antes de ir a la Cruz del Calvario, ora al Padre por </a:t>
            </a:r>
            <a:r>
              <a:rPr lang="es-CO" u="sng" dirty="0" smtClean="0"/>
              <a:t>nuestra</a:t>
            </a:r>
            <a:r>
              <a:rPr lang="es-CO" dirty="0" smtClean="0"/>
              <a:t> Santificación</a:t>
            </a:r>
            <a:r>
              <a:rPr lang="es-CO" dirty="0"/>
              <a:t>, a través de Su Sacrificio en la Cruz. </a:t>
            </a:r>
            <a:endParaRPr lang="es-CO" dirty="0" smtClean="0"/>
          </a:p>
        </p:txBody>
      </p:sp>
      <p:sp>
        <p:nvSpPr>
          <p:cNvPr id="4" name="3 Rectángulo"/>
          <p:cNvSpPr/>
          <p:nvPr/>
        </p:nvSpPr>
        <p:spPr>
          <a:xfrm>
            <a:off x="251520" y="3140968"/>
            <a:ext cx="4572000" cy="3539430"/>
          </a:xfrm>
          <a:prstGeom prst="rect">
            <a:avLst/>
          </a:prstGeom>
        </p:spPr>
        <p:txBody>
          <a:bodyPr>
            <a:spAutoFit/>
          </a:bodyPr>
          <a:lstStyle/>
          <a:p>
            <a:pPr algn="ctr"/>
            <a:r>
              <a:rPr lang="es-CO" sz="2800" i="1" dirty="0"/>
              <a:t>«</a:t>
            </a:r>
            <a:r>
              <a:rPr lang="es-CO" sz="2800" i="1" u="sng" dirty="0"/>
              <a:t>Santifícalos en la verdad; tu palabra es la verdad</a:t>
            </a:r>
            <a:r>
              <a:rPr lang="es-CO" sz="2800" i="1" dirty="0" smtClean="0"/>
              <a:t>. 18 </a:t>
            </a:r>
            <a:r>
              <a:rPr lang="es-CO" sz="2800" i="1" dirty="0"/>
              <a:t>Como tú me enviaste al mundo, yo los envío también al mundo.19 Y por ellos me santifico a mí mismo, para que también ellos sean santificados en la </a:t>
            </a:r>
            <a:r>
              <a:rPr lang="es-CO" sz="2800" i="1" dirty="0" smtClean="0"/>
              <a:t>verdad»</a:t>
            </a:r>
            <a:endParaRPr lang="es-CO" sz="2800" dirty="0"/>
          </a:p>
        </p:txBody>
      </p:sp>
      <p:pic>
        <p:nvPicPr>
          <p:cNvPr id="1026" name="Picture 2" descr="https://encrypted-tbn1.gstatic.com/images?q=tbn:ANd9GcQ4stbPc7XQ8pArwB8mpN4_Zs-TKVrCAjDNYp4uzmSvyK7ou17Px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429001"/>
            <a:ext cx="3528392" cy="259228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835696" y="2516388"/>
            <a:ext cx="4824536" cy="523220"/>
          </a:xfrm>
          <a:prstGeom prst="rect">
            <a:avLst/>
          </a:prstGeom>
        </p:spPr>
        <p:txBody>
          <a:bodyPr wrap="square">
            <a:spAutoFit/>
          </a:bodyPr>
          <a:lstStyle/>
          <a:p>
            <a:pPr algn="ctr"/>
            <a:r>
              <a:rPr lang="es-CO" sz="2800" dirty="0">
                <a:solidFill>
                  <a:srgbClr val="FF0000"/>
                </a:solidFill>
              </a:rPr>
              <a:t>Juan 17:17-19 </a:t>
            </a:r>
            <a:r>
              <a:rPr lang="es-CO" sz="2800" dirty="0"/>
              <a:t>dice:</a:t>
            </a:r>
          </a:p>
        </p:txBody>
      </p:sp>
      <p:sp>
        <p:nvSpPr>
          <p:cNvPr id="6" name="5 Rectángulo"/>
          <p:cNvSpPr/>
          <p:nvPr/>
        </p:nvSpPr>
        <p:spPr>
          <a:xfrm>
            <a:off x="5364087" y="6021289"/>
            <a:ext cx="3781333" cy="707886"/>
          </a:xfrm>
          <a:prstGeom prst="rect">
            <a:avLst/>
          </a:prstGeom>
        </p:spPr>
        <p:txBody>
          <a:bodyPr wrap="square">
            <a:spAutoFit/>
          </a:bodyPr>
          <a:lstStyle/>
          <a:p>
            <a:pPr algn="ctr"/>
            <a:r>
              <a:rPr lang="es-CO" sz="2000" b="1" dirty="0">
                <a:solidFill>
                  <a:srgbClr val="FF0000"/>
                </a:solidFill>
              </a:rPr>
              <a:t>Tu no puedes ser santificado si no </a:t>
            </a:r>
            <a:r>
              <a:rPr lang="es-CO" sz="2000" b="1" dirty="0" smtClean="0">
                <a:solidFill>
                  <a:srgbClr val="FF0000"/>
                </a:solidFill>
              </a:rPr>
              <a:t>estudias </a:t>
            </a:r>
            <a:r>
              <a:rPr lang="es-CO" sz="2000" b="1" dirty="0">
                <a:solidFill>
                  <a:srgbClr val="FF0000"/>
                </a:solidFill>
              </a:rPr>
              <a:t>Su </a:t>
            </a:r>
            <a:r>
              <a:rPr lang="es-CO" sz="2000" b="1" dirty="0" smtClean="0">
                <a:solidFill>
                  <a:srgbClr val="FF0000"/>
                </a:solidFill>
              </a:rPr>
              <a:t>Palabra, si no  oras.</a:t>
            </a:r>
            <a:endParaRPr lang="es-CO" sz="2000" b="1" dirty="0">
              <a:solidFill>
                <a:srgbClr val="FF0000"/>
              </a:solidFill>
            </a:endParaRPr>
          </a:p>
        </p:txBody>
      </p:sp>
    </p:spTree>
    <p:extLst>
      <p:ext uri="{BB962C8B-B14F-4D97-AF65-F5344CB8AC3E}">
        <p14:creationId xmlns:p14="http://schemas.microsoft.com/office/powerpoint/2010/main" val="4812847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fltVal val="0"/>
                                          </p:val>
                                        </p:tav>
                                        <p:tav tm="100000">
                                          <p:val>
                                            <p:strVal val="#ppt_w"/>
                                          </p:val>
                                        </p:tav>
                                      </p:tavLst>
                                    </p:anim>
                                    <p:anim calcmode="lin" valueType="num">
                                      <p:cBhvr>
                                        <p:cTn id="20" dur="1000" fill="hold"/>
                                        <p:tgtEl>
                                          <p:spTgt spid="5"/>
                                        </p:tgtEl>
                                        <p:attrNameLst>
                                          <p:attrName>ppt_h</p:attrName>
                                        </p:attrNameLst>
                                      </p:cBhvr>
                                      <p:tavLst>
                                        <p:tav tm="0">
                                          <p:val>
                                            <p:fltVal val="0"/>
                                          </p:val>
                                        </p:tav>
                                        <p:tav tm="100000">
                                          <p:val>
                                            <p:strVal val="#ppt_h"/>
                                          </p:val>
                                        </p:tav>
                                      </p:tavLst>
                                    </p:anim>
                                    <p:anim calcmode="lin" valueType="num">
                                      <p:cBhvr>
                                        <p:cTn id="21" dur="1000" fill="hold"/>
                                        <p:tgtEl>
                                          <p:spTgt spid="5"/>
                                        </p:tgtEl>
                                        <p:attrNameLst>
                                          <p:attrName>style.rotation</p:attrName>
                                        </p:attrNameLst>
                                      </p:cBhvr>
                                      <p:tavLst>
                                        <p:tav tm="0">
                                          <p:val>
                                            <p:fltVal val="90"/>
                                          </p:val>
                                        </p:tav>
                                        <p:tav tm="100000">
                                          <p:val>
                                            <p:fltVal val="0"/>
                                          </p:val>
                                        </p:tav>
                                      </p:tavLst>
                                    </p:anim>
                                    <p:animEffect transition="in" filter="fade">
                                      <p:cBhvr>
                                        <p:cTn id="22" dur="10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arn(inVertical)">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latin typeface="Lucida Calligraphy" pitchFamily="66" charset="0"/>
              </a:rPr>
              <a:t>El </a:t>
            </a:r>
            <a:r>
              <a:rPr lang="es-CO" b="1" dirty="0">
                <a:latin typeface="Lucida Calligraphy" pitchFamily="66" charset="0"/>
              </a:rPr>
              <a:t>Santificador.</a:t>
            </a:r>
          </a:p>
        </p:txBody>
      </p:sp>
      <p:sp>
        <p:nvSpPr>
          <p:cNvPr id="3" name="2 Marcador de contenido"/>
          <p:cNvSpPr>
            <a:spLocks noGrp="1"/>
          </p:cNvSpPr>
          <p:nvPr>
            <p:ph idx="1"/>
          </p:nvPr>
        </p:nvSpPr>
        <p:spPr>
          <a:xfrm>
            <a:off x="467544" y="1556792"/>
            <a:ext cx="5112568" cy="3340968"/>
          </a:xfrm>
        </p:spPr>
        <p:txBody>
          <a:bodyPr>
            <a:normAutofit fontScale="85000" lnSpcReduction="10000"/>
          </a:bodyPr>
          <a:lstStyle/>
          <a:p>
            <a:pPr marL="0" indent="0" algn="ctr">
              <a:buNone/>
            </a:pPr>
            <a:r>
              <a:rPr lang="es-CO" b="1" dirty="0" smtClean="0">
                <a:solidFill>
                  <a:srgbClr val="FF0000"/>
                </a:solidFill>
              </a:rPr>
              <a:t>2 </a:t>
            </a:r>
            <a:r>
              <a:rPr lang="es-CO" b="1" dirty="0">
                <a:solidFill>
                  <a:srgbClr val="FF0000"/>
                </a:solidFill>
              </a:rPr>
              <a:t>Tesalonicenses </a:t>
            </a:r>
            <a:r>
              <a:rPr lang="es-CO" b="1" dirty="0" smtClean="0">
                <a:solidFill>
                  <a:srgbClr val="FF0000"/>
                </a:solidFill>
              </a:rPr>
              <a:t>2:13</a:t>
            </a:r>
            <a:r>
              <a:rPr lang="es-CO" dirty="0" smtClean="0"/>
              <a:t>. </a:t>
            </a:r>
            <a:r>
              <a:rPr lang="es-CO" dirty="0"/>
              <a:t>«</a:t>
            </a:r>
            <a:r>
              <a:rPr lang="es-CO" i="1" dirty="0"/>
              <a:t>Nosotros, en cambio, siempre debemos dar gracias a Dios por ustedes, hermanos amados por el Señor, porque desde el principio Dios los escogió para ser salvos, </a:t>
            </a:r>
            <a:r>
              <a:rPr lang="es-CO" i="1" u="sng" dirty="0"/>
              <a:t>mediante la obra santificadora del Espíritu</a:t>
            </a:r>
            <a:r>
              <a:rPr lang="es-CO" i="1" dirty="0"/>
              <a:t> y la fe que tienen en la verdad</a:t>
            </a:r>
            <a:r>
              <a:rPr lang="es-CO" dirty="0" smtClean="0"/>
              <a:t>.»</a:t>
            </a:r>
            <a:endParaRPr lang="es-CO" dirty="0"/>
          </a:p>
        </p:txBody>
      </p:sp>
      <p:sp>
        <p:nvSpPr>
          <p:cNvPr id="5" name="4 Conector"/>
          <p:cNvSpPr/>
          <p:nvPr/>
        </p:nvSpPr>
        <p:spPr>
          <a:xfrm>
            <a:off x="1115616" y="332656"/>
            <a:ext cx="936104" cy="864096"/>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800" b="1" dirty="0" smtClean="0">
                <a:solidFill>
                  <a:schemeClr val="tx1"/>
                </a:solidFill>
              </a:rPr>
              <a:t>2</a:t>
            </a:r>
            <a:endParaRPr lang="es-CO" b="1" dirty="0">
              <a:solidFill>
                <a:schemeClr val="tx1"/>
              </a:solidFill>
            </a:endParaRPr>
          </a:p>
        </p:txBody>
      </p:sp>
      <p:sp>
        <p:nvSpPr>
          <p:cNvPr id="6" name="5 Rectángulo"/>
          <p:cNvSpPr/>
          <p:nvPr/>
        </p:nvSpPr>
        <p:spPr>
          <a:xfrm>
            <a:off x="107504" y="4725144"/>
            <a:ext cx="8928992" cy="1938992"/>
          </a:xfrm>
          <a:prstGeom prst="rect">
            <a:avLst/>
          </a:prstGeom>
        </p:spPr>
        <p:txBody>
          <a:bodyPr wrap="square">
            <a:spAutoFit/>
          </a:bodyPr>
          <a:lstStyle/>
          <a:p>
            <a:pPr algn="ctr"/>
            <a:r>
              <a:rPr lang="es-CO" sz="2400" b="1" dirty="0"/>
              <a:t>Como podemos ver, el Santificador es El Espíritu Santo, quien primeramente nos hace nacer de Nuevo, y nos SANTIFICA Instantáneamente, limpiando nuestras vidas con la Sangre de JESUCRISTO. Eso es una obra Instantánea que solamente DIOS puede hacer, porque nadie puede limpiarse así mismo de sus pecados. </a:t>
            </a:r>
            <a:endParaRPr lang="es-CO" sz="2000" b="1" dirty="0"/>
          </a:p>
        </p:txBody>
      </p:sp>
      <p:pic>
        <p:nvPicPr>
          <p:cNvPr id="2050" name="Picture 2" descr="http://mvmspanish.files.wordpress.com/2011/07/espiritu-santo-e.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1700808"/>
            <a:ext cx="3500062" cy="2592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0271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nodeType="withEffect">
                                  <p:stCondLst>
                                    <p:cond delay="0"/>
                                  </p:stCondLst>
                                  <p:childTnLst>
                                    <p:set>
                                      <p:cBhvr>
                                        <p:cTn id="16" dur="1" fill="hold">
                                          <p:stCondLst>
                                            <p:cond delay="0"/>
                                          </p:stCondLst>
                                        </p:cTn>
                                        <p:tgtEl>
                                          <p:spTgt spid="2050"/>
                                        </p:tgtEl>
                                        <p:attrNameLst>
                                          <p:attrName>style.visibility</p:attrName>
                                        </p:attrNameLst>
                                      </p:cBhvr>
                                      <p:to>
                                        <p:strVal val="visible"/>
                                      </p:to>
                                    </p:set>
                                    <p:anim calcmode="lin" valueType="num">
                                      <p:cBhvr>
                                        <p:cTn id="17" dur="500" fill="hold"/>
                                        <p:tgtEl>
                                          <p:spTgt spid="2050"/>
                                        </p:tgtEl>
                                        <p:attrNameLst>
                                          <p:attrName>ppt_w</p:attrName>
                                        </p:attrNameLst>
                                      </p:cBhvr>
                                      <p:tavLst>
                                        <p:tav tm="0">
                                          <p:val>
                                            <p:fltVal val="0"/>
                                          </p:val>
                                        </p:tav>
                                        <p:tav tm="100000">
                                          <p:val>
                                            <p:strVal val="#ppt_w"/>
                                          </p:val>
                                        </p:tav>
                                      </p:tavLst>
                                    </p:anim>
                                    <p:anim calcmode="lin" valueType="num">
                                      <p:cBhvr>
                                        <p:cTn id="18" dur="500" fill="hold"/>
                                        <p:tgtEl>
                                          <p:spTgt spid="2050"/>
                                        </p:tgtEl>
                                        <p:attrNameLst>
                                          <p:attrName>ppt_h</p:attrName>
                                        </p:attrNameLst>
                                      </p:cBhvr>
                                      <p:tavLst>
                                        <p:tav tm="0">
                                          <p:val>
                                            <p:fltVal val="0"/>
                                          </p:val>
                                        </p:tav>
                                        <p:tav tm="100000">
                                          <p:val>
                                            <p:strVal val="#ppt_h"/>
                                          </p:val>
                                        </p:tav>
                                      </p:tavLst>
                                    </p:anim>
                                    <p:animEffect transition="in" filter="fade">
                                      <p:cBhvr>
                                        <p:cTn id="19"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080119"/>
          </a:xfrm>
        </p:spPr>
        <p:txBody>
          <a:bodyPr>
            <a:normAutofit fontScale="85000" lnSpcReduction="10000"/>
          </a:bodyPr>
          <a:lstStyle/>
          <a:p>
            <a:pPr marL="0" indent="0" algn="ctr">
              <a:buNone/>
            </a:pPr>
            <a:r>
              <a:rPr lang="es-CO" sz="3800" b="1" i="1" dirty="0"/>
              <a:t>Ahora veamos algunos aspectos sobre la Obra de la Santificación por medio del Espíritu Santo. </a:t>
            </a:r>
          </a:p>
        </p:txBody>
      </p:sp>
      <p:pic>
        <p:nvPicPr>
          <p:cNvPr id="13" name="Picture 4" descr="¿Cómo pudo Dios deshacerse de mis pecados? Él se deshizo de ellos al colocar todos mis pecados sobre su Hi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6468" y="1772816"/>
            <a:ext cx="2857500" cy="2308324"/>
          </a:xfrm>
          <a:prstGeom prst="rect">
            <a:avLst/>
          </a:prstGeom>
          <a:noFill/>
          <a:extLst>
            <a:ext uri="{909E8E84-426E-40DD-AFC4-6F175D3DCCD1}">
              <a14:hiddenFill xmlns:a14="http://schemas.microsoft.com/office/drawing/2010/main">
                <a:solidFill>
                  <a:srgbClr val="FFFFFF"/>
                </a:solidFill>
              </a14:hiddenFill>
            </a:ext>
          </a:extLst>
        </p:spPr>
      </p:pic>
      <p:sp>
        <p:nvSpPr>
          <p:cNvPr id="10" name="9 Rectángulo"/>
          <p:cNvSpPr/>
          <p:nvPr/>
        </p:nvSpPr>
        <p:spPr>
          <a:xfrm>
            <a:off x="251520" y="1772816"/>
            <a:ext cx="5040560" cy="2308324"/>
          </a:xfrm>
          <a:prstGeom prst="rect">
            <a:avLst/>
          </a:prstGeom>
        </p:spPr>
        <p:txBody>
          <a:bodyPr wrap="square">
            <a:spAutoFit/>
          </a:bodyPr>
          <a:lstStyle/>
          <a:p>
            <a:r>
              <a:rPr lang="es-CO" sz="3200" b="1" dirty="0">
                <a:solidFill>
                  <a:srgbClr val="FF0000"/>
                </a:solidFill>
              </a:rPr>
              <a:t>1</a:t>
            </a:r>
            <a:r>
              <a:rPr lang="es-CO" sz="2800" dirty="0"/>
              <a:t>). </a:t>
            </a:r>
            <a:r>
              <a:rPr lang="es-CO" sz="2800" b="1" u="sng" dirty="0"/>
              <a:t>La Santidad es Instantánea</a:t>
            </a:r>
            <a:r>
              <a:rPr lang="es-CO" sz="2800" dirty="0"/>
              <a:t>. La Santificación es la posición del creyente que ha sido </a:t>
            </a:r>
            <a:r>
              <a:rPr lang="es-CO" sz="2800" u="sng" dirty="0" smtClean="0"/>
              <a:t>separado</a:t>
            </a:r>
            <a:r>
              <a:rPr lang="es-CO" sz="2800" dirty="0" smtClean="0"/>
              <a:t> de la esclavitud del pecado, para </a:t>
            </a:r>
            <a:r>
              <a:rPr lang="es-CO" sz="2800" u="sng" dirty="0" smtClean="0"/>
              <a:t>servir a </a:t>
            </a:r>
            <a:r>
              <a:rPr lang="es-CO" sz="2800" u="sng" dirty="0"/>
              <a:t>J</a:t>
            </a:r>
            <a:r>
              <a:rPr lang="es-CO" sz="2800" u="sng" dirty="0" smtClean="0"/>
              <a:t>esucristo</a:t>
            </a:r>
            <a:r>
              <a:rPr lang="es-CO" sz="2800" dirty="0" smtClean="0"/>
              <a:t>.</a:t>
            </a:r>
            <a:endParaRPr lang="es-CO" sz="2800" dirty="0"/>
          </a:p>
        </p:txBody>
      </p:sp>
      <p:sp>
        <p:nvSpPr>
          <p:cNvPr id="11" name="10 Rectángulo"/>
          <p:cNvSpPr/>
          <p:nvPr/>
        </p:nvSpPr>
        <p:spPr>
          <a:xfrm>
            <a:off x="107504" y="4581128"/>
            <a:ext cx="8784976" cy="1384995"/>
          </a:xfrm>
          <a:prstGeom prst="rect">
            <a:avLst/>
          </a:prstGeom>
        </p:spPr>
        <p:txBody>
          <a:bodyPr wrap="square">
            <a:spAutoFit/>
          </a:bodyPr>
          <a:lstStyle/>
          <a:p>
            <a:pPr algn="ctr"/>
            <a:r>
              <a:rPr lang="es-CO" sz="2800" dirty="0"/>
              <a:t>De ahí que el apóstol Pablo en sus Epístolas, cuando se dirigía a los miembros de una iglesia local, les saludaba llamándoles </a:t>
            </a:r>
            <a:r>
              <a:rPr lang="es-CO" sz="2800" u="sng" dirty="0" smtClean="0"/>
              <a:t>santos.</a:t>
            </a:r>
            <a:endParaRPr lang="es-CO" sz="2800" u="sng" dirty="0"/>
          </a:p>
        </p:txBody>
      </p:sp>
    </p:spTree>
    <p:extLst>
      <p:ext uri="{BB962C8B-B14F-4D97-AF65-F5344CB8AC3E}">
        <p14:creationId xmlns:p14="http://schemas.microsoft.com/office/powerpoint/2010/main" val="89254957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heel(1)">
                                      <p:cBhvr>
                                        <p:cTn id="7" dur="2000"/>
                                        <p:tgtEl>
                                          <p:spTgt spid="13"/>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heel(1)">
                                      <p:cBhvr>
                                        <p:cTn id="10" dur="2000"/>
                                        <p:tgtEl>
                                          <p:spTgt spid="10"/>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heel(1)">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800200"/>
          </a:xfrm>
        </p:spPr>
        <p:txBody>
          <a:bodyPr/>
          <a:lstStyle/>
          <a:p>
            <a:pPr marL="0" indent="0" algn="ctr">
              <a:buNone/>
            </a:pPr>
            <a:r>
              <a:rPr lang="es-CO" dirty="0" smtClean="0"/>
              <a:t>Pablo no </a:t>
            </a:r>
            <a:r>
              <a:rPr lang="es-CO" dirty="0"/>
              <a:t>lo hacía porque habían alcanzado la perfección, sino porque habían sido lavados en la SANGRE de JESUCRISTO El Hijo de </a:t>
            </a:r>
            <a:r>
              <a:rPr lang="es-CO" dirty="0" smtClean="0"/>
              <a:t>Dios</a:t>
            </a:r>
            <a:r>
              <a:rPr lang="es-CO" dirty="0"/>
              <a:t>.</a:t>
            </a:r>
            <a:endParaRPr lang="es-CO" dirty="0" smtClean="0"/>
          </a:p>
        </p:txBody>
      </p:sp>
      <p:pic>
        <p:nvPicPr>
          <p:cNvPr id="4098" name="Picture 2" descr="https://encrypted-tbn3.gstatic.com/images?q=tbn:ANd9GcR4bLK_evVAs5_nRGh7LTJh_E-vOHgySDviUusHd21rXnwfdgqj">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2695529"/>
            <a:ext cx="3384376" cy="296571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39552" y="2695529"/>
            <a:ext cx="4572000" cy="3108543"/>
          </a:xfrm>
          <a:prstGeom prst="rect">
            <a:avLst/>
          </a:prstGeom>
        </p:spPr>
        <p:txBody>
          <a:bodyPr>
            <a:spAutoFit/>
          </a:bodyPr>
          <a:lstStyle/>
          <a:p>
            <a:pPr algn="ctr"/>
            <a:r>
              <a:rPr lang="es-CO" sz="2800" dirty="0">
                <a:solidFill>
                  <a:srgbClr val="FF0000"/>
                </a:solidFill>
              </a:rPr>
              <a:t>2 Corintios 1:1 </a:t>
            </a:r>
            <a:r>
              <a:rPr lang="es-CO" sz="2800" dirty="0"/>
              <a:t>dice:</a:t>
            </a:r>
          </a:p>
          <a:p>
            <a:pPr algn="ctr"/>
            <a:r>
              <a:rPr lang="es-CO" sz="2800" i="1" dirty="0"/>
              <a:t>«Pablo, apóstol de Cristo Jesús por la voluntad de Dios, y Timoteo nuestro hermano, a la iglesia de Dios que está en Corinto y a todos los </a:t>
            </a:r>
            <a:r>
              <a:rPr lang="es-CO" sz="2800" i="1" u="sng" dirty="0"/>
              <a:t>santos</a:t>
            </a:r>
            <a:r>
              <a:rPr lang="es-CO" sz="2800" i="1" dirty="0"/>
              <a:t> en toda la región de Acaya</a:t>
            </a:r>
            <a:r>
              <a:rPr lang="es-CO" sz="2800" i="1" dirty="0" smtClean="0"/>
              <a:t>,»</a:t>
            </a:r>
            <a:endParaRPr lang="es-CO" sz="2800" dirty="0"/>
          </a:p>
        </p:txBody>
      </p:sp>
    </p:spTree>
    <p:extLst>
      <p:ext uri="{BB962C8B-B14F-4D97-AF65-F5344CB8AC3E}">
        <p14:creationId xmlns:p14="http://schemas.microsoft.com/office/powerpoint/2010/main" val="346122750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 calcmode="lin" valueType="num">
                                      <p:cBhvr>
                                        <p:cTn id="9" dur="1000" fill="hold"/>
                                        <p:tgtEl>
                                          <p:spTgt spid="4098"/>
                                        </p:tgtEl>
                                        <p:attrNameLst>
                                          <p:attrName>style.rotation</p:attrName>
                                        </p:attrNameLst>
                                      </p:cBhvr>
                                      <p:tavLst>
                                        <p:tav tm="0">
                                          <p:val>
                                            <p:fltVal val="90"/>
                                          </p:val>
                                        </p:tav>
                                        <p:tav tm="100000">
                                          <p:val>
                                            <p:fltVal val="0"/>
                                          </p:val>
                                        </p:tav>
                                      </p:tavLst>
                                    </p:anim>
                                    <p:animEffect transition="in" filter="fade">
                                      <p:cBhvr>
                                        <p:cTn id="10" dur="1000"/>
                                        <p:tgtEl>
                                          <p:spTgt spid="4098"/>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664296"/>
          </a:xfrm>
        </p:spPr>
        <p:txBody>
          <a:bodyPr>
            <a:normAutofit fontScale="92500" lnSpcReduction="10000"/>
          </a:bodyPr>
          <a:lstStyle/>
          <a:p>
            <a:pPr marL="0" indent="0" algn="ctr">
              <a:buNone/>
            </a:pPr>
            <a:r>
              <a:rPr lang="es-CO" sz="3500" b="1" dirty="0" smtClean="0">
                <a:solidFill>
                  <a:srgbClr val="FF0000"/>
                </a:solidFill>
              </a:rPr>
              <a:t>2</a:t>
            </a:r>
            <a:r>
              <a:rPr lang="es-CO" dirty="0" smtClean="0"/>
              <a:t>). </a:t>
            </a:r>
            <a:r>
              <a:rPr lang="es-CO" dirty="0"/>
              <a:t>Como podemos ver, todo creyente es considerado como parte del grupo de los “SANTOS”, no porque haya alcanzado la perfección, porque solamente </a:t>
            </a:r>
            <a:r>
              <a:rPr lang="es-CO" dirty="0" smtClean="0"/>
              <a:t>Dios </a:t>
            </a:r>
            <a:r>
              <a:rPr lang="es-CO" dirty="0"/>
              <a:t>es </a:t>
            </a:r>
            <a:r>
              <a:rPr lang="es-CO" u="sng" dirty="0" smtClean="0"/>
              <a:t>perfecto</a:t>
            </a:r>
            <a:r>
              <a:rPr lang="es-CO" dirty="0" smtClean="0"/>
              <a:t>, </a:t>
            </a:r>
            <a:r>
              <a:rPr lang="es-CO" dirty="0"/>
              <a:t>sino porque ha sido </a:t>
            </a:r>
            <a:r>
              <a:rPr lang="es-CO" u="sng" dirty="0"/>
              <a:t>SEPARADO</a:t>
            </a:r>
            <a:r>
              <a:rPr lang="es-CO" dirty="0"/>
              <a:t> del pecado para servir a </a:t>
            </a:r>
            <a:r>
              <a:rPr lang="es-CO" dirty="0" smtClean="0"/>
              <a:t>Jesucristo nuestro </a:t>
            </a:r>
            <a:r>
              <a:rPr lang="es-CO" dirty="0"/>
              <a:t>Salvador</a:t>
            </a:r>
            <a:r>
              <a:rPr lang="es-CO" dirty="0" smtClean="0"/>
              <a:t>.</a:t>
            </a:r>
            <a:endParaRPr lang="es-CO" dirty="0"/>
          </a:p>
        </p:txBody>
      </p:sp>
      <p:sp>
        <p:nvSpPr>
          <p:cNvPr id="4" name="3 Rectángulo"/>
          <p:cNvSpPr/>
          <p:nvPr/>
        </p:nvSpPr>
        <p:spPr>
          <a:xfrm>
            <a:off x="179512" y="3341891"/>
            <a:ext cx="4896544" cy="3046988"/>
          </a:xfrm>
          <a:prstGeom prst="rect">
            <a:avLst/>
          </a:prstGeom>
        </p:spPr>
        <p:txBody>
          <a:bodyPr wrap="square">
            <a:spAutoFit/>
          </a:bodyPr>
          <a:lstStyle/>
          <a:p>
            <a:pPr algn="ctr"/>
            <a:r>
              <a:rPr lang="es-CO" sz="2400" b="1" u="sng" dirty="0"/>
              <a:t>La Santidad también es </a:t>
            </a:r>
            <a:r>
              <a:rPr lang="es-CO" sz="2400" b="1" u="sng" dirty="0" smtClean="0"/>
              <a:t>progresiva </a:t>
            </a:r>
            <a:r>
              <a:rPr lang="es-CO" sz="2400" b="1" u="sng" dirty="0"/>
              <a:t>o gradual</a:t>
            </a:r>
            <a:r>
              <a:rPr lang="es-CO" sz="2400" b="1" dirty="0"/>
              <a:t>.</a:t>
            </a:r>
          </a:p>
          <a:p>
            <a:r>
              <a:rPr lang="es-CO" sz="2400" dirty="0"/>
              <a:t> </a:t>
            </a:r>
            <a:r>
              <a:rPr lang="es-CO" sz="2400" b="1" dirty="0" smtClean="0">
                <a:solidFill>
                  <a:srgbClr val="FF0000"/>
                </a:solidFill>
              </a:rPr>
              <a:t>2 </a:t>
            </a:r>
            <a:r>
              <a:rPr lang="es-CO" sz="2400" b="1" dirty="0">
                <a:solidFill>
                  <a:srgbClr val="FF0000"/>
                </a:solidFill>
              </a:rPr>
              <a:t>Corintios </a:t>
            </a:r>
            <a:r>
              <a:rPr lang="es-CO" sz="2400" b="1" dirty="0" smtClean="0">
                <a:solidFill>
                  <a:srgbClr val="FF0000"/>
                </a:solidFill>
              </a:rPr>
              <a:t>7:1</a:t>
            </a:r>
            <a:r>
              <a:rPr lang="es-CO" sz="2400" dirty="0" smtClean="0"/>
              <a:t>. </a:t>
            </a:r>
            <a:r>
              <a:rPr lang="es-CO" sz="2400" dirty="0"/>
              <a:t>«</a:t>
            </a:r>
            <a:r>
              <a:rPr lang="es-CO" sz="2400" i="1" dirty="0"/>
              <a:t>Como tenemos estas promesas, queridos hermanos, purifiquémonos de todo lo que contamina el cuerpo y el espíritu, para completar en el temor de Dios la obra de nuestra santificación</a:t>
            </a:r>
            <a:r>
              <a:rPr lang="es-CO" sz="2400" dirty="0"/>
              <a:t>.»</a:t>
            </a:r>
          </a:p>
        </p:txBody>
      </p:sp>
      <p:sp>
        <p:nvSpPr>
          <p:cNvPr id="5" name="AutoShape 2" descr="data:image/jpeg;base64,/9j/4AAQSkZJRgABAQAAAQABAAD/2wCEAAkGBhAQEBAPDxAQDxASDxAPEBAPEBAPDxQOFBAVFxUQFBIXHCcfFxklGRUUHy8gIycpLSwsFR8xNTAqNyYrLSkBCQoKDgwOGg8PFywcHBw1KikpLCkpKSkpKSksKSkpKSkpLCkpKSwpKSksLCksKSkpKSkpLCkpKSkpLCkpKSkpKf/AABEIALgBEgMBIgACEQEDEQH/xAAcAAABBQEBAQAAAAAAAAAAAAAAAwQFBgcBAgj/xABPEAABAwIDAwgEBwsLBAMAAAABAAIDBBESITEFBkEHEyJRYXGBsRQycrIjJHSRocHRNEJSU3OCg5KzwvAWJTVUYoSjtNLh8RUzk6JDRcP/xAAZAQADAQEBAAAAAAAAAAAAAAAAAQIDBAX/xAAhEQEBAAIDAQEBAAMBAAAAAAAAAQIREiExAxMyQVFhIv/aAAwDAQACEQMRAD8A5ZCEIAQgpN0iC2UXU2bUa969iVVqlyhZCT5xdxo40co9oXjEu3Rxo5R6QknVDRkXNB6i4AoFQ02s5p7nAo40coVQuJJ1ZGNXt+cHyRqjlCyEnFUNd6rge4pSyWqOUCEWRZGqOUCFwcV1GqOUCEWRZGqOUCF2yLI1RyjiEBeg1GqOUNqaujlxc3IyTAcL8Dg6zuo/xwSznAAkkADMkmwA6yVSNubEm2dL6bR3MV/hGZkNBObXDiwnjwy7CnW1dqtr6aJ0BPRmjdUwYedkawXzMVxzjAbHLXstkaPcWcV8RAcJYy0uDAWva4Yzo24OqUmmaxpe9wa1ou5zjYAdZKqmxmRMnfUPkaIGw2e/0MUlOXYuiACbukGejb2TCrqp9rz8zBeOlYQXOI4fhv63HOzf9yjQ2vNPUNkaHxuD2OF2uabgjvSiRoNmMp4mQxghjBYXNySTcknrJJPilkhsIQhBvV0LiEE8oXUINwprMU6KSdHdXh6z+niMiecTvaKdMumstZDHI5r5GNdivhJz04jgpCmdG/Nr2Ov+C5pXTpx3Khq46oYHBhcMZBcGXu8gDMhup0TwMA1sO8gZqtVsM9nPqKeN0bpDlHZk2Q6DsbTnbhe/hkjULlU06V1muZG57TroxzR1lrrHw1UJtf0guc67RTerI172xOiwkdLE11zfh2EZJfZ9VDIJoooy5z474aiVxMj8wRmcjaxy18F00xOJ+DA+BsbCyF7xIwPawOu65DmANyaLm4Ro+VVyhoDUzGKEEMbbHL69tc7F2htpc+KNsVXo3Nxw42yY3NfJI2MOOX3liSz+M1Z9m7cbG7DIyQNLyC97nykD704iBlrkFYDSwTBrw2OQOI6Ra118uNwinzZlDXykAF7uv1ic+tOI5Xqb2vu6IZTgA5skFouLtvwtrbI2PYkoaDsVdJ50nQ1MxcGh9i42uTpfirhTbPLR6znk6uc4m/cOCjdjbIxPaTcAHUdfVfh3q2iBRlocrUV6KU3qcTHNaGYsRAaQRr3f7qfFOuin7FJ7qvUkL3Yi4NtiysHA6Z3BTn0QqUbEMThcXuMri+iWFN2IG6hG0brZm56wLD5lxlERqST22+iymJqVxIaLtvmXAcBwHauOpmR4ciXE4bnN3znggbqL9DKb1NHPiaY8BaD0mOu0kdeLPyUzNMAOi2543yt9qjJY5Xavd4HCPmCIN0nSMxl9gWlrsJaS0u0yJDSbeKesolE02y2iWQnFngNmnDewOZKssVWLeob8M7jxKLBLTGpoLtta4NwQRcEHUEdSyLfndgUUrJIriKXEWC5ux7bYmg9WYI+bgt7hDHNGIhpIzAOY8VmnLZGwQ0WG9+dnvfqwx2WeXjb527Zts2klrJ44cZLnnDieS6zQLk59QBNuxbhsLYUUFOIoWYWt1P3zncXuPEn+MllfJZTiTa1Kx2h5/wCimkP1L6FkoGsYQ0cFOLT6b8VSppbBRrwrNtGLJVycZpVWBJC6hS0dXUBCA8IQhAC6WZG1r2OuQ04oCcQsV4Mvp4zqtom8/LbCekCS17njEQL5kD6+9LxUXYrgN3onTF+DCMQcRe4ccI1GgHmpQbJiIsY2kfT8+q6uUjjtUQ0pcbuJJ6ySSloYXt0JtxBzae9pyKs9dsRrLOYOjoQcyD1pu2jT5RKIiklaQWYWECwwxsA77WyNssk62ZRVD5GujJGAAEgADDe9iPvtTkpEUKk9mzCMYC3K97jXx60rSJQ7Ow04jLSblxLZnMALjc5ka5nhmm2w9nyx9EktaH3exzbg9HLC6+R08FMbTYx8bSDq67curIpvFWOZzbXeoHYTxNjex8FG1aJbfonOa0g9AHpN4X4O8wk9lbvc4MbjZt7WAzNtc+CtEUbXtuLOaR3ghOIKYNFmgAdQ0U8lcUazZzYxeOMX6hkSO8panjcRdzcJvkL3yUmIkPYGi5yAU7VxMxAms5xHAzPrI49gUpG0Oa4OsDmHfakoYGBwNwAO25vojZ6QXodpH2N823tlnh0UhG2wsCXaa8PHilTYyPsABccM9OtLNiT2mQ0c15427sl4FN15538VIiFQ8+8tMysbQfCOnc0OOBmJjA71cbr5XuOB1F7Jb0qY7LGkC56IFKcwgU+Y7wjZaZlvJLzm06ekZUyRNaInysgc5ry5zwMLi0g+pY9gJOWqvbadYBHtiVu0vSi4mUVZkJzzPOZt7rZW6l9GxRkhpItcA21sSNLqZ/trnNSTRCOFZzy4MtFRflJ/djWqxU9zbTvyCzjl/pgynoCMyZp7n8yNGV6HznalcnUAj21Stbf1XnXO7qN7j9JK3WqYS05m9utYvycx32/SA/inaZf/AFzl9CSwNDXWFskpV5zar7QjeBZ1jlrxVZqNVcNsNyVQqdVNXiRCCgISW9IQF1AJoQhAdCeUwTNqf0oVYsvp4WY3pHw8k6Y1IMb0j4eSdMC3cb1zYIsRcHVREkQxG2QuVNtCZVNIQS4DIn5iiUWGbYkoI17a1LNYnsiIZw4dXBO4qEENxx3BcCDe3ic9EtQ0mIhxHRB+c9SlJW5D2gotVITooHNBBLSL9HCLZXTtrVyMJUBS0kAC6Wi2drdui61meuXV/uuVDQWEE4QRa6SjGo9YhljcXOHMnvXGwkZkaa9YXqnqGs0FyeJsPBMN5N7Y6KOJ5hkqJJZeZjgiIDybElxcdGgW+cdti3RSbvR3Twl0jwOw/QnZhI1C5BEHDE3oEhpcDbFctvhNjqNF2/C9wEejWjbblaKWmnqHDFzMMkuHS5a0kNv2mw8Vk/J1vQa3ar31RDZZmkxtjbaJzmMZ0CCSRZsQIN88JB1C0zfiQHZldfhRzi/bgNvpXz3ubXMg2hRzSkiNlTG55BtZuIXJPUOPZdLW/W2HUtj6e5pemRZjvHmlAF0JsnyZtY2qZyMrTy2t+UNl9MbqbTbWUdNUt/8AkibiA4SN6L2/rArBuVDYsVJtOeOGwjdgmDAb4HPbdzD1dK5t1ELazsmOl2FVRQjCG7NqZRhuDifTOcTe+tzr/wAKY2y1dObV5QaCnmFPzhnmzxsp8Lwy2uN5IaD2Ak9dlUOUvaUO1oKeOASRPhle/wCFDMBY9oBza4kEYRw4lZdu46049l3krjHOt8cJYyytxvR7u5Tw0W1Y68umfBFDha3m2CV0hpuZIIx2Dcy69ydBbitT2Tv/AE1bL6NFHO15je+8jYw2zRc5h5P0LH6ioyU5yXyX2l/dqjyai/OSDna0nbDRYqm1Wque2NFTKrUrnrfEgEFAQUlPQXVwLqATQhCA61SNIFHtUlRq8WX08OGHpEWPDPhonbGpuw9I+HknTCtXIUa1KFlxZeWlKApGYz02GxGh81IQYAG6XIA0zuujNHo7dR0TwISGirBYnLU3t/wvchu1p/tBJc9haMV76d570nUVowi4t0259WeqSkgxewkonXGWaVBQuPYUdX1BLi3gD85tqq3vRvNKK+joqOeMPxOdUta1s0gHRwROGYZfPPXMacbFXwkOLuBOvV2JS96PKWTf+yIKyLlG3pkG044c+ZpTFdmItD3Pa1z3EjMdFwaDwtcWutbaDwBsNVhHKh/SlT3Qf5eNGQ+XrdaSpa+72ZtcGOb7JbcZKSPAjQ/QeIVW3Q2qKmlgmB9aGJruyRjcDx+s0qyRTZYTfDe+Wt1VQj986J9Ts6rghA518JDbmwIa5riMgcy1pHeQsG3C2HBW1baScygyse2N0eHouDHOL3X1AAJtxsvpmORjGGQkMaGl7nPIsGtFy5x4CwJWCcnVO2XeHnKNvxaOarmbqMNIWyNbcHP79jfzgs763wvVbbsGkkhpoIZXY5I4mxOfcnFgGEOueJAH++qqu/vKSKNzqGkY+baDmtDQ1mNsbni4uNXPwkENAIzF+pXxgDMTnENaM8TiAAOsk6KsVcNBNX0+0Y5ozLAyWneQx72vY6NwGFwFsTXO1zGFzhwCerfEbm+2E717q1FEKeSreTU1POTSMJL3tzbbG/i8lzr9Vl9B7yQFmyKxp1Gy52nwpXAqk8ruyfTo4HUjWzTMlscsDxCWG+b7C2IDLt71PzbxSVey6qGeF0FU+hkhDSWOZJO+BzTgIccIxfhHjrqnxutaVyl12wDYbrTX/suVjbUKDGy5qWfm524H83itia7onQ3aSOBS7510fL+UfT1IzVis3JFNi2mfklR+4qDLOrpyLOvtN3yOo96NVn/NTjO2wbXGRVNq9SrltfQqm1eq4q6cSAQUBBSU9BdXEIDwgoQgPTVI0hUa1SFKrxZfTw7aekfDyTppUcyYF7wA7FZhIN25EWuCcuGg6l79Jcy14zzdmi+LE5vXiGeXbmtnGk2uSoKbxPBFxolmqVFWlexe4zy4iyTC9tSMlWSG4bw18VXdkbfdViY8wYoo5xHG9zw50ltXFluhw4nXsTvf6ufBs6pmjNpGsaGu4txyNYXDtAdcdoCpHJNtEugngIuWSxvDrfeuFsJPeCR4o33IqScba02jmw565KRhqg420PaomFSFAwXueBA+1FTK+fKjaktPtuWdjvhGbSmzLsIcPSHBzXH8EtuD2FfSZA01XzHU7LfUbUlp5nCnklq5Q7nATZ75CQ2zdSSQB3r6I3ZFQ2lhZV29IY0xSEZhxY4tEgPHEAHX43uojpzniVsP40WD8ttBEyuZIwt52WO8zGm5GGwjeRwu3L8y/Fanv9vNPs+lE1PBz73SNiub4Iy6+FzmjN1zYAdZz4A5JvvuTUUtN6ZWvdPWzVIdM5pLo42ua/ol1rEl2EXyAtYIpY+7aLubRshpKdkbQ0GCGQ21L5GBzies3KtlBT48zoPpKrmwmYYIRe9qamFxx+Bbmn+2MbaW+bQ6og42uLm/hotNbuow33uq9yttrpH0NHC8Q0dVKynle0kO51z7YZMx8Hg6QbfMtdfQKt8lYh2ftXaFJUSxse1ktNHLJ8GHGOcXtc2Fw29j1ZLSqmFkgLJGh7SQbOFxcG4PYQc7r0XqeDXn1o83tH831XVzI99qom7p+B/SO8grVUSdB/sO90qpbvu+B/Pd5BbYTUZZJUuSbnLyXJNz1aGc7+v+Pj5Mz3nKvPkU3v8AO+PfoGeblXXORh/ltreg56vnIk7+cpPkU3vxBZ85y0DkOP8AOM3yGb9rCl9L001qNj2scutU+r1Kt21XXAt1X7bKo1epXHV4kAgoCCkt1dXF1AeEIQgPTU/pUwapClV4sfp4cM9Y+HknDeHVndN2esfDyTpq2chSJgAyAHHLrK8V+0I6eJ80zsMbBdxsScyAAAMySSBbtSjVnPKzvDNC+npozaJzOekb+GRLZrSdQBgvkRr2BRldRphjysjSaSoEjGyNvhe0Obia5rrHS7TmD2Jy1Mdk1LZIIZGAhr4Y5Gg3JAcwOsSdTnqnoQL70rfKaf5prPZh/wAzEsy5LNp83VugOkzMux8ZxA/q41rm9m16empJn1Wcb2Oi5vIukc9pHNtHXa57LXWYcjtPjnqeFomZ8bGQX+dKf00n8Vr1DHiPYNVKMaBpkkaeMAAD+O1Mt7KaqdRVDaJzmVPNnmy1jy42zLGEDJ5FwDwJGmoLe0YxlW9MLJd5YBSdOT0ikMwHqieNwMnzMYCe0OW2rFN2N3ZaHaNBVmGsqYZKXnZ5mUs83NVErJGPacLb3a/XU56FbVGcQDgJLEAi8UrTYjiC24PYUo1y/wACppY5Y3RysEkbwWua7Qj+M78CAQmG9G7kO0ad1NOXtaXNfijLQ8Frr5FwI+jipJ+QHj2dS8YkyiL2HutHSxiITTTNa1rGc8Yy5rW3sLtaCfG+gRva0ClbYaVEA8LlSuJRG9h+LD5TB+8qx9ictaIly5iSZeuY1aNiod0H+w73SqnsN3wP5x8grPUP6D/Yd7pVT2Q+0Q9o/UrxTUkXLwXpIyrwZFSWeb+u+O/oY/rVcc5T2/Z+Ofoo/rVdJWfLW3ZhOo6StF5C/wCkZvkE37aFZwtG5C/6Qnt/UJf20Kyyy2q+Nj2qMvBVCr1Vv2oeiqhV6lZUYG4QUBBSW6hCEB5QhCA9NT+mKYNT6mV4sfr4ct9Y+HknTE0aek7w8k6YVs5CrFkfKq1820WRMaSW0zA0aAi73ucCeGZ/VK1xqxneiKXaVXtCoi/7VJHrwLI3Btges/CP7mlZ5+Nvj7ute3aeDRUhabj0Wnsf0LVKsBKqnJrWGTZlNc3LBJEfzJHYR+qWrQt2WgveSAbNyuL8Qnb1stby0zSTcKeq2hUy15lqIYebkooiCICyTFduHTo4ACPvjYm4OcVuCxtPtTalPK5rZi8FoPQuOeLi0A2z6bMvmX0GGjqHzJpLsKldJzzqandKDcSOhjMlwLXxkXus+Tfh/wBV+Klfl0T8xU2yTIdwT+Vowuy+9Pkohj8h3J72Ux4ngkXoSJoHr0JEtKRla7Pxd5pviXvaT8x3u+pNOcWknTE5xqK3pd8V/vMH7ye84o3eZ3xX+8wfvqsZ3CvhuXLmNIl65jWmkPdQ/oP9h3ulVHZzvgx3lWeof0H+w73SqpQu6A7ytMYmnpevJeki9eDIr0Sh78H42fyUfkVX7qc3zdeqP5OPyUEuD6X/ANV3YfzAtI5Cvu+o+QSft4Vm60jkL+7qr5A/9vCoh5eNg2mcvBVKr1Vr2icvBVOr1RU4EAgoQk0dQuLqA8oQhAdan1OUxankK0wY/Xw4Y7pO8PJO4ymLfWPh5JdhOWa205FkZulJPTvLZhC+SJ4jeGlxY9zSGvOY0Nj4JhuLyavpKQ01UIMWN93wOMjZmuJ6UjXsFjhs21yLBXXYn3PF7AT5c9t27McMeLN91OTGooJZoxNA+hknkljYBIJ4gb4WgnJ2QYDc/e5aq5UWzRA+wcXYmE5gcHNUsmVU74Vv5N3vNS2dxk7Lhy9hybB69h6FbKynou9k+SgmvUy93Rd7LvJV9r8gqxTl6dB66HpuHroeq0naP2o/Nve76kyxpTaTzcZ8XfUmeNXJ0x2cY0w3id8VPyiD99L40x2+/wCLH5RB++qnpW9GxkXOcTcyLmNaIK1EnQf7DvdKqlJJ0ArFUP6DvZd7pVThks0K8QfGReDKE1MnavBmCrYVHe116l3sM91Qyld5XXqHH+yz3Qopef8AT+q7sP5gWkchn3bVfIH/AOYhWbrQ+RYkVVUQbfEiP8eJTPRn42DaB6PgqtV6qdrJHW1KgKg5p5JwJIXEKWjqEIQHEIQgPTU9gCZMT6BaYMfq9gdI+HklmDRJt1Ph5JZi2cjSNifc8PsBPlHbGd8BF7AT4OXNfXfj5HtR9cbSN9h3vNT/ABKO2k7ps9h3vNRBl44Hr2HpsHr0HqknbXZO9h3kq616nYH+v7DlXcaeKMi4eu4khiXcSpO0dtQ5jvd9SZYk72w7Nv531KPxrSTplSuJM9uu+Kn8vD5PS+NNdtu+Ku/Lw+T1UnYRfOdqOcSF1y600kpPJ0Xey7yKqDnq0THou9l3kqlIc/AJw49l68l6SMgXkzICu7fPw7vZb7oUcn+2nXmcexvuhMFw5/1Xbh/MC0XkWHxmr+Sf/tGs6Wj8in/frPko/bMUz0Z+NPrBkoGo1U/V6KBqNVWScCCEIUNHUIQgOIQhAemp3C9MwvbZFeN0zzx2eiTM+HklWyqO53NehMr5sfyXzZu342xMaTmGgaFPBvLF+F9BWeNqzZd9NKjptOUaGN5YvwvoP2JnXbdY5zSDo1w0PEj7FSfTig1pR0LuriNsN616/wCst61TfTig1xRuFqrtFtxoxcbsI+dQwrD/ABZQYryuenFOXRXG1P8Aph6kGsPV9IUB6cV304o5DgktpyOcWYRe2K+YHUmeGT8H6W/am5rSj00qp9NF+Zez/wAH6R9q81lO6SnlYRZ2Jj2Zj1m3y+rxSPpiDWFP9C/NFjZ0/wCL/wDZn2o/6dP+L/8AZn2qT9LR6Wn+1H5I1uy5iQHMIaSA4hzL4Trx6rqvbQ3TqhI4Rs5xgNmvDmNuOBsTcFXP0tefSSj9qPzUX+Stb+J/xIv9S4d1K38T/iRf6le/SUeko/an+bMtq7g1pLZGxh5cCHMD2BzCMhck2IIscj39sf8AyD2h/Vz/AOSH/UtcdOvPPLK6t20m5NMl/kJtD+rn/wAkP+pXbkt2FU0k1S6oj5sPpwxpxMdd3ONNuiTwCsnOr1HUWv3JdC7vSZqZLhQtTqlHVd0g990WjGaJhCFxSt1CEIDiEIQAhCEAIQhACF1CA4uoQgBCEIAQhCAEIQgBCEIAQhCAEIQgBCEIAQhCA4hdQgOLqEIAQhCA4hCEB2yEIQH/2Q=="/>
          <p:cNvSpPr>
            <a:spLocks noChangeAspect="1" noChangeArrowheads="1"/>
          </p:cNvSpPr>
          <p:nvPr/>
        </p:nvSpPr>
        <p:spPr bwMode="auto">
          <a:xfrm>
            <a:off x="63500" y="-384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4" descr="data:image/jpeg;base64,/9j/4AAQSkZJRgABAQAAAQABAAD/2wCEAAkGBhAQEBAPDxAQDxASDxAPEBAPEBAPDxQOFBAVFxUQFBIXHCcfFxklGRUUHy8gIycpLSwsFR8xNTAqNyYrLSkBCQoKDgwOGg8PFywcHBw1KikpLCkpKSkpKSksKSkpKSkpLCkpKSwpKSksLCksKSkpKSkpLCkpKSkpLCkpKSkpKf/AABEIALgBEgMBIgACEQEDEQH/xAAcAAABBQEBAQAAAAAAAAAAAAAAAwQFBgcBAgj/xABPEAABAwIDAwgEBwsLBAMAAAABAAIDBBESITEFBkEHEyJRYXGBsRQycrIjJHSRocHRNEJSU3OCg5KzwvAWJTVUYoSjtNLh8RUzk6JDRcP/xAAZAQADAQEBAAAAAAAAAAAAAAAAAQIDBAX/xAAhEQEBAAIDAQEBAAMBAAAAAAAAAQIREiExAxMyQVFhIv/aAAwDAQACEQMRAD8A5ZCEIAQgpN0iC2UXU2bUa969iVVqlyhZCT5xdxo40co9oXjEu3Rxo5R6QknVDRkXNB6i4AoFQ02s5p7nAo40coVQuJJ1ZGNXt+cHyRqjlCyEnFUNd6rge4pSyWqOUCEWRZGqOUCFwcV1GqOUCEWRZGqOUCF2yLI1RyjiEBeg1GqOUNqaujlxc3IyTAcL8Dg6zuo/xwSznAAkkADMkmwA6yVSNubEm2dL6bR3MV/hGZkNBObXDiwnjwy7CnW1dqtr6aJ0BPRmjdUwYedkawXzMVxzjAbHLXstkaPcWcV8RAcJYy0uDAWva4Yzo24OqUmmaxpe9wa1ou5zjYAdZKqmxmRMnfUPkaIGw2e/0MUlOXYuiACbukGejb2TCrqp9rz8zBeOlYQXOI4fhv63HOzf9yjQ2vNPUNkaHxuD2OF2uabgjvSiRoNmMp4mQxghjBYXNySTcknrJJPilkhsIQhBvV0LiEE8oXUINwprMU6KSdHdXh6z+niMiecTvaKdMumstZDHI5r5GNdivhJz04jgpCmdG/Nr2Ov+C5pXTpx3Khq46oYHBhcMZBcGXu8gDMhup0TwMA1sO8gZqtVsM9nPqKeN0bpDlHZk2Q6DsbTnbhe/hkjULlU06V1muZG57TroxzR1lrrHw1UJtf0guc67RTerI172xOiwkdLE11zfh2EZJfZ9VDIJoooy5z474aiVxMj8wRmcjaxy18F00xOJ+DA+BsbCyF7xIwPawOu65DmANyaLm4Ro+VVyhoDUzGKEEMbbHL69tc7F2htpc+KNsVXo3Nxw42yY3NfJI2MOOX3liSz+M1Z9m7cbG7DIyQNLyC97nykD704iBlrkFYDSwTBrw2OQOI6Ra118uNwinzZlDXykAF7uv1ic+tOI5Xqb2vu6IZTgA5skFouLtvwtrbI2PYkoaDsVdJ50nQ1MxcGh9i42uTpfirhTbPLR6znk6uc4m/cOCjdjbIxPaTcAHUdfVfh3q2iBRlocrUV6KU3qcTHNaGYsRAaQRr3f7qfFOuin7FJ7qvUkL3Yi4NtiysHA6Z3BTn0QqUbEMThcXuMri+iWFN2IG6hG0brZm56wLD5lxlERqST22+iymJqVxIaLtvmXAcBwHauOpmR4ciXE4bnN3znggbqL9DKb1NHPiaY8BaD0mOu0kdeLPyUzNMAOi2543yt9qjJY5Xavd4HCPmCIN0nSMxl9gWlrsJaS0u0yJDSbeKesolE02y2iWQnFngNmnDewOZKssVWLeob8M7jxKLBLTGpoLtta4NwQRcEHUEdSyLfndgUUrJIriKXEWC5ux7bYmg9WYI+bgt7hDHNGIhpIzAOY8VmnLZGwQ0WG9+dnvfqwx2WeXjb527Zts2klrJ44cZLnnDieS6zQLk59QBNuxbhsLYUUFOIoWYWt1P3zncXuPEn+MllfJZTiTa1Kx2h5/wCimkP1L6FkoGsYQ0cFOLT6b8VSppbBRrwrNtGLJVycZpVWBJC6hS0dXUBCA8IQhAC6WZG1r2OuQ04oCcQsV4Mvp4zqtom8/LbCekCS17njEQL5kD6+9LxUXYrgN3onTF+DCMQcRe4ccI1GgHmpQbJiIsY2kfT8+q6uUjjtUQ0pcbuJJ6ySSloYXt0JtxBzae9pyKs9dsRrLOYOjoQcyD1pu2jT5RKIiklaQWYWECwwxsA77WyNssk62ZRVD5GujJGAAEgADDe9iPvtTkpEUKk9mzCMYC3K97jXx60rSJQ7Ow04jLSblxLZnMALjc5ka5nhmm2w9nyx9EktaH3exzbg9HLC6+R08FMbTYx8bSDq67curIpvFWOZzbXeoHYTxNjex8FG1aJbfonOa0g9AHpN4X4O8wk9lbvc4MbjZt7WAzNtc+CtEUbXtuLOaR3ghOIKYNFmgAdQ0U8lcUazZzYxeOMX6hkSO8panjcRdzcJvkL3yUmIkPYGi5yAU7VxMxAms5xHAzPrI49gUpG0Oa4OsDmHfakoYGBwNwAO25vojZ6QXodpH2N823tlnh0UhG2wsCXaa8PHilTYyPsABccM9OtLNiT2mQ0c15427sl4FN15538VIiFQ8+8tMysbQfCOnc0OOBmJjA71cbr5XuOB1F7Jb0qY7LGkC56IFKcwgU+Y7wjZaZlvJLzm06ekZUyRNaInysgc5ry5zwMLi0g+pY9gJOWqvbadYBHtiVu0vSi4mUVZkJzzPOZt7rZW6l9GxRkhpItcA21sSNLqZ/trnNSTRCOFZzy4MtFRflJ/djWqxU9zbTvyCzjl/pgynoCMyZp7n8yNGV6HznalcnUAj21Stbf1XnXO7qN7j9JK3WqYS05m9utYvycx32/SA/inaZf/AFzl9CSwNDXWFskpV5zar7QjeBZ1jlrxVZqNVcNsNyVQqdVNXiRCCgISW9IQF1AJoQhAdCeUwTNqf0oVYsvp4WY3pHw8k6Y1IMb0j4eSdMC3cb1zYIsRcHVREkQxG2QuVNtCZVNIQS4DIn5iiUWGbYkoI17a1LNYnsiIZw4dXBO4qEENxx3BcCDe3ic9EtQ0mIhxHRB+c9SlJW5D2gotVITooHNBBLSL9HCLZXTtrVyMJUBS0kAC6Wi2drdui61meuXV/uuVDQWEE4QRa6SjGo9YhljcXOHMnvXGwkZkaa9YXqnqGs0FyeJsPBMN5N7Y6KOJ5hkqJJZeZjgiIDybElxcdGgW+cdti3RSbvR3Twl0jwOw/QnZhI1C5BEHDE3oEhpcDbFctvhNjqNF2/C9wEejWjbblaKWmnqHDFzMMkuHS5a0kNv2mw8Vk/J1vQa3ar31RDZZmkxtjbaJzmMZ0CCSRZsQIN88JB1C0zfiQHZldfhRzi/bgNvpXz3ubXMg2hRzSkiNlTG55BtZuIXJPUOPZdLW/W2HUtj6e5pemRZjvHmlAF0JsnyZtY2qZyMrTy2t+UNl9MbqbTbWUdNUt/8AkibiA4SN6L2/rArBuVDYsVJtOeOGwjdgmDAb4HPbdzD1dK5t1ELazsmOl2FVRQjCG7NqZRhuDifTOcTe+tzr/wAKY2y1dObV5QaCnmFPzhnmzxsp8Lwy2uN5IaD2Ak9dlUOUvaUO1oKeOASRPhle/wCFDMBY9oBza4kEYRw4lZdu46049l3krjHOt8cJYyytxvR7u5Tw0W1Y68umfBFDha3m2CV0hpuZIIx2Dcy69ydBbitT2Tv/AE1bL6NFHO15je+8jYw2zRc5h5P0LH6ioyU5yXyX2l/dqjyai/OSDna0nbDRYqm1Wque2NFTKrUrnrfEgEFAQUlPQXVwLqATQhCA61SNIFHtUlRq8WX08OGHpEWPDPhonbGpuw9I+HknTCtXIUa1KFlxZeWlKApGYz02GxGh81IQYAG6XIA0zuujNHo7dR0TwISGirBYnLU3t/wvchu1p/tBJc9haMV76d570nUVowi4t0259WeqSkgxewkonXGWaVBQuPYUdX1BLi3gD85tqq3vRvNKK+joqOeMPxOdUta1s0gHRwROGYZfPPXMacbFXwkOLuBOvV2JS96PKWTf+yIKyLlG3pkG044c+ZpTFdmItD3Pa1z3EjMdFwaDwtcWutbaDwBsNVhHKh/SlT3Qf5eNGQ+XrdaSpa+72ZtcGOb7JbcZKSPAjQ/QeIVW3Q2qKmlgmB9aGJruyRjcDx+s0qyRTZYTfDe+Wt1VQj986J9Ts6rghA518JDbmwIa5riMgcy1pHeQsG3C2HBW1baScygyse2N0eHouDHOL3X1AAJtxsvpmORjGGQkMaGl7nPIsGtFy5x4CwJWCcnVO2XeHnKNvxaOarmbqMNIWyNbcHP79jfzgs763wvVbbsGkkhpoIZXY5I4mxOfcnFgGEOueJAH++qqu/vKSKNzqGkY+baDmtDQ1mNsbni4uNXPwkENAIzF+pXxgDMTnENaM8TiAAOsk6KsVcNBNX0+0Y5ozLAyWneQx72vY6NwGFwFsTXO1zGFzhwCerfEbm+2E717q1FEKeSreTU1POTSMJL3tzbbG/i8lzr9Vl9B7yQFmyKxp1Gy52nwpXAqk8ruyfTo4HUjWzTMlscsDxCWG+b7C2IDLt71PzbxSVey6qGeF0FU+hkhDSWOZJO+BzTgIccIxfhHjrqnxutaVyl12wDYbrTX/suVjbUKDGy5qWfm524H83itia7onQ3aSOBS7510fL+UfT1IzVis3JFNi2mfklR+4qDLOrpyLOvtN3yOo96NVn/NTjO2wbXGRVNq9SrltfQqm1eq4q6cSAQUBBSU9BdXEIDwgoQgPTVI0hUa1SFKrxZfTw7aekfDyTppUcyYF7wA7FZhIN25EWuCcuGg6l79Jcy14zzdmi+LE5vXiGeXbmtnGk2uSoKbxPBFxolmqVFWlexe4zy4iyTC9tSMlWSG4bw18VXdkbfdViY8wYoo5xHG9zw50ltXFluhw4nXsTvf6ufBs6pmjNpGsaGu4txyNYXDtAdcdoCpHJNtEugngIuWSxvDrfeuFsJPeCR4o33IqScba02jmw565KRhqg420PaomFSFAwXueBA+1FTK+fKjaktPtuWdjvhGbSmzLsIcPSHBzXH8EtuD2FfSZA01XzHU7LfUbUlp5nCnklq5Q7nATZ75CQ2zdSSQB3r6I3ZFQ2lhZV29IY0xSEZhxY4tEgPHEAHX43uojpzniVsP40WD8ttBEyuZIwt52WO8zGm5GGwjeRwu3L8y/Fanv9vNPs+lE1PBz73SNiub4Iy6+FzmjN1zYAdZz4A5JvvuTUUtN6ZWvdPWzVIdM5pLo42ua/ol1rEl2EXyAtYIpY+7aLubRshpKdkbQ0GCGQ21L5GBzies3KtlBT48zoPpKrmwmYYIRe9qamFxx+Bbmn+2MbaW+bQ6og42uLm/hotNbuow33uq9yttrpH0NHC8Q0dVKynle0kO51z7YZMx8Hg6QbfMtdfQKt8lYh2ftXaFJUSxse1ktNHLJ8GHGOcXtc2Fw29j1ZLSqmFkgLJGh7SQbOFxcG4PYQc7r0XqeDXn1o83tH831XVzI99qom7p+B/SO8grVUSdB/sO90qpbvu+B/Pd5BbYTUZZJUuSbnLyXJNz1aGc7+v+Pj5Mz3nKvPkU3v8AO+PfoGeblXXORh/ltreg56vnIk7+cpPkU3vxBZ85y0DkOP8AOM3yGb9rCl9L001qNj2scutU+r1Kt21XXAt1X7bKo1epXHV4kAgoCCkt1dXF1AeEIQgPTU/pUwapClV4sfp4cM9Y+HknDeHVndN2esfDyTpq2chSJgAyAHHLrK8V+0I6eJ80zsMbBdxsScyAAAMySSBbtSjVnPKzvDNC+npozaJzOekb+GRLZrSdQBgvkRr2BRldRphjysjSaSoEjGyNvhe0Obia5rrHS7TmD2Jy1Mdk1LZIIZGAhr4Y5Gg3JAcwOsSdTnqnoQL70rfKaf5prPZh/wAzEsy5LNp83VugOkzMux8ZxA/q41rm9m16empJn1Wcb2Oi5vIukc9pHNtHXa57LXWYcjtPjnqeFomZ8bGQX+dKf00n8Vr1DHiPYNVKMaBpkkaeMAAD+O1Mt7KaqdRVDaJzmVPNnmy1jy42zLGEDJ5FwDwJGmoLe0YxlW9MLJd5YBSdOT0ikMwHqieNwMnzMYCe0OW2rFN2N3ZaHaNBVmGsqYZKXnZ5mUs83NVErJGPacLb3a/XU56FbVGcQDgJLEAi8UrTYjiC24PYUo1y/wACppY5Y3RysEkbwWua7Qj+M78CAQmG9G7kO0ad1NOXtaXNfijLQ8Frr5FwI+jipJ+QHj2dS8YkyiL2HutHSxiITTTNa1rGc8Yy5rW3sLtaCfG+gRva0ClbYaVEA8LlSuJRG9h+LD5TB+8qx9ictaIly5iSZeuY1aNiod0H+w73SqnsN3wP5x8grPUP6D/Yd7pVT2Q+0Q9o/UrxTUkXLwXpIyrwZFSWeb+u+O/oY/rVcc5T2/Z+Ofoo/rVdJWfLW3ZhOo6StF5C/wCkZvkE37aFZwtG5C/6Qnt/UJf20Kyyy2q+Nj2qMvBVCr1Vv2oeiqhV6lZUYG4QUBBSW6hCEB5QhCA9NT+mKYNT6mV4sfr4ct9Y+HknTE0aek7w8k6YVs5CrFkfKq1820WRMaSW0zA0aAi73ucCeGZ/VK1xqxneiKXaVXtCoi/7VJHrwLI3Btges/CP7mlZ5+Nvj7ute3aeDRUhabj0Wnsf0LVKsBKqnJrWGTZlNc3LBJEfzJHYR+qWrQt2WgveSAbNyuL8Qnb1stby0zSTcKeq2hUy15lqIYebkooiCICyTFduHTo4ACPvjYm4OcVuCxtPtTalPK5rZi8FoPQuOeLi0A2z6bMvmX0GGjqHzJpLsKldJzzqandKDcSOhjMlwLXxkXus+Tfh/wBV+Klfl0T8xU2yTIdwT+Vowuy+9Pkohj8h3J72Ux4ngkXoSJoHr0JEtKRla7Pxd5pviXvaT8x3u+pNOcWknTE5xqK3pd8V/vMH7ye84o3eZ3xX+8wfvqsZ3CvhuXLmNIl65jWmkPdQ/oP9h3ulVHZzvgx3lWeof0H+w73SqpQu6A7ytMYmnpevJeki9eDIr0Sh78H42fyUfkVX7qc3zdeqP5OPyUEuD6X/ANV3YfzAtI5Cvu+o+QSft4Vm60jkL+7qr5A/9vCoh5eNg2mcvBVKr1Vr2icvBVOr1RU4EAgoQk0dQuLqA8oQhAdan1OUxankK0wY/Xw4Y7pO8PJO4ymLfWPh5JdhOWa205FkZulJPTvLZhC+SJ4jeGlxY9zSGvOY0Nj4JhuLyavpKQ01UIMWN93wOMjZmuJ6UjXsFjhs21yLBXXYn3PF7AT5c9t27McMeLN91OTGooJZoxNA+hknkljYBIJ4gb4WgnJ2QYDc/e5aq5UWzRA+wcXYmE5gcHNUsmVU74Vv5N3vNS2dxk7Lhy9hybB69h6FbKynou9k+SgmvUy93Rd7LvJV9r8gqxTl6dB66HpuHroeq0naP2o/Nve76kyxpTaTzcZ8XfUmeNXJ0x2cY0w3id8VPyiD99L40x2+/wCLH5RB++qnpW9GxkXOcTcyLmNaIK1EnQf7DvdKqlJJ0ArFUP6DvZd7pVThks0K8QfGReDKE1MnavBmCrYVHe116l3sM91Qyld5XXqHH+yz3Qopef8AT+q7sP5gWkchn3bVfIH/AOYhWbrQ+RYkVVUQbfEiP8eJTPRn42DaB6PgqtV6qdrJHW1KgKg5p5JwJIXEKWjqEIQHEIQgPTU9gCZMT6BaYMfq9gdI+HklmDRJt1Ph5JZi2cjSNifc8PsBPlHbGd8BF7AT4OXNfXfj5HtR9cbSN9h3vNT/ABKO2k7ps9h3vNRBl44Hr2HpsHr0HqknbXZO9h3kq616nYH+v7DlXcaeKMi4eu4khiXcSpO0dtQ5jvd9SZYk72w7Nv531KPxrSTplSuJM9uu+Kn8vD5PS+NNdtu+Ku/Lw+T1UnYRfOdqOcSF1y600kpPJ0Xey7yKqDnq0THou9l3kqlIc/AJw49l68l6SMgXkzICu7fPw7vZb7oUcn+2nXmcexvuhMFw5/1Xbh/MC0XkWHxmr+Sf/tGs6Wj8in/frPko/bMUz0Z+NPrBkoGo1U/V6KBqNVWScCCEIUNHUIQgOIQhAemp3C9MwvbZFeN0zzx2eiTM+HklWyqO53NehMr5sfyXzZu342xMaTmGgaFPBvLF+F9BWeNqzZd9NKjptOUaGN5YvwvoP2JnXbdY5zSDo1w0PEj7FSfTig1pR0LuriNsN616/wCst61TfTig1xRuFqrtFtxoxcbsI+dQwrD/ABZQYryuenFOXRXG1P8Aph6kGsPV9IUB6cV304o5DgktpyOcWYRe2K+YHUmeGT8H6W/am5rSj00qp9NF+Zez/wAH6R9q81lO6SnlYRZ2Jj2Zj1m3y+rxSPpiDWFP9C/NFjZ0/wCL/wDZn2o/6dP+L/8AZn2qT9LR6Wn+1H5I1uy5iQHMIaSA4hzL4Trx6rqvbQ3TqhI4Rs5xgNmvDmNuOBsTcFXP0tefSSj9qPzUX+Stb+J/xIv9S4d1K38T/iRf6le/SUeko/an+bMtq7g1pLZGxh5cCHMD2BzCMhck2IIscj39sf8AyD2h/Vz/AOSH/UtcdOvPPLK6t20m5NMl/kJtD+rn/wAkP+pXbkt2FU0k1S6oj5sPpwxpxMdd3ONNuiTwCsnOr1HUWv3JdC7vSZqZLhQtTqlHVd0g990WjGaJhCFxSt1CEIDiEIQAhCEAIQhACF1CA4uoQgBCEIAQhCAEIQgBCEIAQhCAEIQgBCEIAQhCA4hdQgOLqEIAQhCA4hCEB2yEIQH/2Q=="/>
          <p:cNvSpPr>
            <a:spLocks noChangeAspect="1" noChangeArrowheads="1"/>
          </p:cNvSpPr>
          <p:nvPr/>
        </p:nvSpPr>
        <p:spPr bwMode="auto">
          <a:xfrm>
            <a:off x="215900" y="-2317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7" name="AutoShape 6" descr="data:image/jpeg;base64,/9j/4AAQSkZJRgABAQAAAQABAAD/2wCEAAkGBhAQEBAPDxAQDxASDxAPEBAPEBAPDxQOFBAVFxUQFBIXHCcfFxklGRUUHy8gIycpLSwsFR8xNTAqNyYrLSkBCQoKDgwOGg8PFywcHBw1KikpLCkpKSkpKSksKSkpKSkpLCkpKSwpKSksLCksKSkpKSkpLCkpKSkpLCkpKSkpKf/AABEIALgBEgMBIgACEQEDEQH/xAAcAAABBQEBAQAAAAAAAAAAAAAAAwQFBgcBAgj/xABPEAABAwIDAwgEBwsLBAMAAAABAAIDBBESITEFBkEHEyJRYXGBsRQycrIjJHSRocHRNEJSU3OCg5KzwvAWJTVUYoSjtNLh8RUzk6JDRcP/xAAZAQADAQEBAAAAAAAAAAAAAAAAAQIDBAX/xAAhEQEBAAIDAQEBAAMBAAAAAAAAAQIREiExAxMyQVFhIv/aAAwDAQACEQMRAD8A5ZCEIAQgpN0iC2UXU2bUa969iVVqlyhZCT5xdxo40co9oXjEu3Rxo5R6QknVDRkXNB6i4AoFQ02s5p7nAo40coVQuJJ1ZGNXt+cHyRqjlCyEnFUNd6rge4pSyWqOUCEWRZGqOUCFwcV1GqOUCEWRZGqOUCF2yLI1RyjiEBeg1GqOUNqaujlxc3IyTAcL8Dg6zuo/xwSznAAkkADMkmwA6yVSNubEm2dL6bR3MV/hGZkNBObXDiwnjwy7CnW1dqtr6aJ0BPRmjdUwYedkawXzMVxzjAbHLXstkaPcWcV8RAcJYy0uDAWva4Yzo24OqUmmaxpe9wa1ou5zjYAdZKqmxmRMnfUPkaIGw2e/0MUlOXYuiACbukGejb2TCrqp9rz8zBeOlYQXOI4fhv63HOzf9yjQ2vNPUNkaHxuD2OF2uabgjvSiRoNmMp4mQxghjBYXNySTcknrJJPilkhsIQhBvV0LiEE8oXUINwprMU6KSdHdXh6z+niMiecTvaKdMumstZDHI5r5GNdivhJz04jgpCmdG/Nr2Ov+C5pXTpx3Khq46oYHBhcMZBcGXu8gDMhup0TwMA1sO8gZqtVsM9nPqKeN0bpDlHZk2Q6DsbTnbhe/hkjULlU06V1muZG57TroxzR1lrrHw1UJtf0guc67RTerI172xOiwkdLE11zfh2EZJfZ9VDIJoooy5z474aiVxMj8wRmcjaxy18F00xOJ+DA+BsbCyF7xIwPawOu65DmANyaLm4Ro+VVyhoDUzGKEEMbbHL69tc7F2htpc+KNsVXo3Nxw42yY3NfJI2MOOX3liSz+M1Z9m7cbG7DIyQNLyC97nykD704iBlrkFYDSwTBrw2OQOI6Ra118uNwinzZlDXykAF7uv1ic+tOI5Xqb2vu6IZTgA5skFouLtvwtrbI2PYkoaDsVdJ50nQ1MxcGh9i42uTpfirhTbPLR6znk6uc4m/cOCjdjbIxPaTcAHUdfVfh3q2iBRlocrUV6KU3qcTHNaGYsRAaQRr3f7qfFOuin7FJ7qvUkL3Yi4NtiysHA6Z3BTn0QqUbEMThcXuMri+iWFN2IG6hG0brZm56wLD5lxlERqST22+iymJqVxIaLtvmXAcBwHauOpmR4ciXE4bnN3znggbqL9DKb1NHPiaY8BaD0mOu0kdeLPyUzNMAOi2543yt9qjJY5Xavd4HCPmCIN0nSMxl9gWlrsJaS0u0yJDSbeKesolE02y2iWQnFngNmnDewOZKssVWLeob8M7jxKLBLTGpoLtta4NwQRcEHUEdSyLfndgUUrJIriKXEWC5ux7bYmg9WYI+bgt7hDHNGIhpIzAOY8VmnLZGwQ0WG9+dnvfqwx2WeXjb527Zts2klrJ44cZLnnDieS6zQLk59QBNuxbhsLYUUFOIoWYWt1P3zncXuPEn+MllfJZTiTa1Kx2h5/wCimkP1L6FkoGsYQ0cFOLT6b8VSppbBRrwrNtGLJVycZpVWBJC6hS0dXUBCA8IQhAC6WZG1r2OuQ04oCcQsV4Mvp4zqtom8/LbCekCS17njEQL5kD6+9LxUXYrgN3onTF+DCMQcRe4ccI1GgHmpQbJiIsY2kfT8+q6uUjjtUQ0pcbuJJ6ySSloYXt0JtxBzae9pyKs9dsRrLOYOjoQcyD1pu2jT5RKIiklaQWYWECwwxsA77WyNssk62ZRVD5GujJGAAEgADDe9iPvtTkpEUKk9mzCMYC3K97jXx60rSJQ7Ow04jLSblxLZnMALjc5ka5nhmm2w9nyx9EktaH3exzbg9HLC6+R08FMbTYx8bSDq67curIpvFWOZzbXeoHYTxNjex8FG1aJbfonOa0g9AHpN4X4O8wk9lbvc4MbjZt7WAzNtc+CtEUbXtuLOaR3ghOIKYNFmgAdQ0U8lcUazZzYxeOMX6hkSO8panjcRdzcJvkL3yUmIkPYGi5yAU7VxMxAms5xHAzPrI49gUpG0Oa4OsDmHfakoYGBwNwAO25vojZ6QXodpH2N823tlnh0UhG2wsCXaa8PHilTYyPsABccM9OtLNiT2mQ0c15427sl4FN15538VIiFQ8+8tMysbQfCOnc0OOBmJjA71cbr5XuOB1F7Jb0qY7LGkC56IFKcwgU+Y7wjZaZlvJLzm06ekZUyRNaInysgc5ry5zwMLi0g+pY9gJOWqvbadYBHtiVu0vSi4mUVZkJzzPOZt7rZW6l9GxRkhpItcA21sSNLqZ/trnNSTRCOFZzy4MtFRflJ/djWqxU9zbTvyCzjl/pgynoCMyZp7n8yNGV6HznalcnUAj21Stbf1XnXO7qN7j9JK3WqYS05m9utYvycx32/SA/inaZf/AFzl9CSwNDXWFskpV5zar7QjeBZ1jlrxVZqNVcNsNyVQqdVNXiRCCgISW9IQF1AJoQhAdCeUwTNqf0oVYsvp4WY3pHw8k6Y1IMb0j4eSdMC3cb1zYIsRcHVREkQxG2QuVNtCZVNIQS4DIn5iiUWGbYkoI17a1LNYnsiIZw4dXBO4qEENxx3BcCDe3ic9EtQ0mIhxHRB+c9SlJW5D2gotVITooHNBBLSL9HCLZXTtrVyMJUBS0kAC6Wi2drdui61meuXV/uuVDQWEE4QRa6SjGo9YhljcXOHMnvXGwkZkaa9YXqnqGs0FyeJsPBMN5N7Y6KOJ5hkqJJZeZjgiIDybElxcdGgW+cdti3RSbvR3Twl0jwOw/QnZhI1C5BEHDE3oEhpcDbFctvhNjqNF2/C9wEejWjbblaKWmnqHDFzMMkuHS5a0kNv2mw8Vk/J1vQa3ar31RDZZmkxtjbaJzmMZ0CCSRZsQIN88JB1C0zfiQHZldfhRzi/bgNvpXz3ubXMg2hRzSkiNlTG55BtZuIXJPUOPZdLW/W2HUtj6e5pemRZjvHmlAF0JsnyZtY2qZyMrTy2t+UNl9MbqbTbWUdNUt/8AkibiA4SN6L2/rArBuVDYsVJtOeOGwjdgmDAb4HPbdzD1dK5t1ELazsmOl2FVRQjCG7NqZRhuDifTOcTe+tzr/wAKY2y1dObV5QaCnmFPzhnmzxsp8Lwy2uN5IaD2Ak9dlUOUvaUO1oKeOASRPhle/wCFDMBY9oBza4kEYRw4lZdu46049l3krjHOt8cJYyytxvR7u5Tw0W1Y68umfBFDha3m2CV0hpuZIIx2Dcy69ydBbitT2Tv/AE1bL6NFHO15je+8jYw2zRc5h5P0LH6ioyU5yXyX2l/dqjyai/OSDna0nbDRYqm1Wque2NFTKrUrnrfEgEFAQUlPQXVwLqATQhCA61SNIFHtUlRq8WX08OGHpEWPDPhonbGpuw9I+HknTCtXIUa1KFlxZeWlKApGYz02GxGh81IQYAG6XIA0zuujNHo7dR0TwISGirBYnLU3t/wvchu1p/tBJc9haMV76d570nUVowi4t0259WeqSkgxewkonXGWaVBQuPYUdX1BLi3gD85tqq3vRvNKK+joqOeMPxOdUta1s0gHRwROGYZfPPXMacbFXwkOLuBOvV2JS96PKWTf+yIKyLlG3pkG044c+ZpTFdmItD3Pa1z3EjMdFwaDwtcWutbaDwBsNVhHKh/SlT3Qf5eNGQ+XrdaSpa+72ZtcGOb7JbcZKSPAjQ/QeIVW3Q2qKmlgmB9aGJruyRjcDx+s0qyRTZYTfDe+Wt1VQj986J9Ts6rghA518JDbmwIa5riMgcy1pHeQsG3C2HBW1baScygyse2N0eHouDHOL3X1AAJtxsvpmORjGGQkMaGl7nPIsGtFy5x4CwJWCcnVO2XeHnKNvxaOarmbqMNIWyNbcHP79jfzgs763wvVbbsGkkhpoIZXY5I4mxOfcnFgGEOueJAH++qqu/vKSKNzqGkY+baDmtDQ1mNsbni4uNXPwkENAIzF+pXxgDMTnENaM8TiAAOsk6KsVcNBNX0+0Y5ozLAyWneQx72vY6NwGFwFsTXO1zGFzhwCerfEbm+2E717q1FEKeSreTU1POTSMJL3tzbbG/i8lzr9Vl9B7yQFmyKxp1Gy52nwpXAqk8ruyfTo4HUjWzTMlscsDxCWG+b7C2IDLt71PzbxSVey6qGeF0FU+hkhDSWOZJO+BzTgIccIxfhHjrqnxutaVyl12wDYbrTX/suVjbUKDGy5qWfm524H83itia7onQ3aSOBS7510fL+UfT1IzVis3JFNi2mfklR+4qDLOrpyLOvtN3yOo96NVn/NTjO2wbXGRVNq9SrltfQqm1eq4q6cSAQUBBSU9BdXEIDwgoQgPTVI0hUa1SFKrxZfTw7aekfDyTppUcyYF7wA7FZhIN25EWuCcuGg6l79Jcy14zzdmi+LE5vXiGeXbmtnGk2uSoKbxPBFxolmqVFWlexe4zy4iyTC9tSMlWSG4bw18VXdkbfdViY8wYoo5xHG9zw50ltXFluhw4nXsTvf6ufBs6pmjNpGsaGu4txyNYXDtAdcdoCpHJNtEugngIuWSxvDrfeuFsJPeCR4o33IqScba02jmw565KRhqg420PaomFSFAwXueBA+1FTK+fKjaktPtuWdjvhGbSmzLsIcPSHBzXH8EtuD2FfSZA01XzHU7LfUbUlp5nCnklq5Q7nATZ75CQ2zdSSQB3r6I3ZFQ2lhZV29IY0xSEZhxY4tEgPHEAHX43uojpzniVsP40WD8ttBEyuZIwt52WO8zGm5GGwjeRwu3L8y/Fanv9vNPs+lE1PBz73SNiub4Iy6+FzmjN1zYAdZz4A5JvvuTUUtN6ZWvdPWzVIdM5pLo42ua/ol1rEl2EXyAtYIpY+7aLubRshpKdkbQ0GCGQ21L5GBzies3KtlBT48zoPpKrmwmYYIRe9qamFxx+Bbmn+2MbaW+bQ6og42uLm/hotNbuow33uq9yttrpH0NHC8Q0dVKynle0kO51z7YZMx8Hg6QbfMtdfQKt8lYh2ftXaFJUSxse1ktNHLJ8GHGOcXtc2Fw29j1ZLSqmFkgLJGh7SQbOFxcG4PYQc7r0XqeDXn1o83tH831XVzI99qom7p+B/SO8grVUSdB/sO90qpbvu+B/Pd5BbYTUZZJUuSbnLyXJNz1aGc7+v+Pj5Mz3nKvPkU3v8AO+PfoGeblXXORh/ltreg56vnIk7+cpPkU3vxBZ85y0DkOP8AOM3yGb9rCl9L001qNj2scutU+r1Kt21XXAt1X7bKo1epXHV4kAgoCCkt1dXF1AeEIQgPTU/pUwapClV4sfp4cM9Y+HknDeHVndN2esfDyTpq2chSJgAyAHHLrK8V+0I6eJ80zsMbBdxsScyAAAMySSBbtSjVnPKzvDNC+npozaJzOekb+GRLZrSdQBgvkRr2BRldRphjysjSaSoEjGyNvhe0Obia5rrHS7TmD2Jy1Mdk1LZIIZGAhr4Y5Gg3JAcwOsSdTnqnoQL70rfKaf5prPZh/wAzEsy5LNp83VugOkzMux8ZxA/q41rm9m16empJn1Wcb2Oi5vIukc9pHNtHXa57LXWYcjtPjnqeFomZ8bGQX+dKf00n8Vr1DHiPYNVKMaBpkkaeMAAD+O1Mt7KaqdRVDaJzmVPNnmy1jy42zLGEDJ5FwDwJGmoLe0YxlW9MLJd5YBSdOT0ikMwHqieNwMnzMYCe0OW2rFN2N3ZaHaNBVmGsqYZKXnZ5mUs83NVErJGPacLb3a/XU56FbVGcQDgJLEAi8UrTYjiC24PYUo1y/wACppY5Y3RysEkbwWua7Qj+M78CAQmG9G7kO0ad1NOXtaXNfijLQ8Frr5FwI+jipJ+QHj2dS8YkyiL2HutHSxiITTTNa1rGc8Yy5rW3sLtaCfG+gRva0ClbYaVEA8LlSuJRG9h+LD5TB+8qx9ictaIly5iSZeuY1aNiod0H+w73SqnsN3wP5x8grPUP6D/Yd7pVT2Q+0Q9o/UrxTUkXLwXpIyrwZFSWeb+u+O/oY/rVcc5T2/Z+Ofoo/rVdJWfLW3ZhOo6StF5C/wCkZvkE37aFZwtG5C/6Qnt/UJf20Kyyy2q+Nj2qMvBVCr1Vv2oeiqhV6lZUYG4QUBBSW6hCEB5QhCA9NT+mKYNT6mV4sfr4ct9Y+HknTE0aek7w8k6YVs5CrFkfKq1820WRMaSW0zA0aAi73ucCeGZ/VK1xqxneiKXaVXtCoi/7VJHrwLI3Btges/CP7mlZ5+Nvj7ute3aeDRUhabj0Wnsf0LVKsBKqnJrWGTZlNc3LBJEfzJHYR+qWrQt2WgveSAbNyuL8Qnb1stby0zSTcKeq2hUy15lqIYebkooiCICyTFduHTo4ACPvjYm4OcVuCxtPtTalPK5rZi8FoPQuOeLi0A2z6bMvmX0GGjqHzJpLsKldJzzqandKDcSOhjMlwLXxkXus+Tfh/wBV+Klfl0T8xU2yTIdwT+Vowuy+9Pkohj8h3J72Ux4ngkXoSJoHr0JEtKRla7Pxd5pviXvaT8x3u+pNOcWknTE5xqK3pd8V/vMH7ye84o3eZ3xX+8wfvqsZ3CvhuXLmNIl65jWmkPdQ/oP9h3ulVHZzvgx3lWeof0H+w73SqpQu6A7ytMYmnpevJeki9eDIr0Sh78H42fyUfkVX7qc3zdeqP5OPyUEuD6X/ANV3YfzAtI5Cvu+o+QSft4Vm60jkL+7qr5A/9vCoh5eNg2mcvBVKr1Vr2icvBVOr1RU4EAgoQk0dQuLqA8oQhAdan1OUxankK0wY/Xw4Y7pO8PJO4ymLfWPh5JdhOWa205FkZulJPTvLZhC+SJ4jeGlxY9zSGvOY0Nj4JhuLyavpKQ01UIMWN93wOMjZmuJ6UjXsFjhs21yLBXXYn3PF7AT5c9t27McMeLN91OTGooJZoxNA+hknkljYBIJ4gb4WgnJ2QYDc/e5aq5UWzRA+wcXYmE5gcHNUsmVU74Vv5N3vNS2dxk7Lhy9hybB69h6FbKynou9k+SgmvUy93Rd7LvJV9r8gqxTl6dB66HpuHroeq0naP2o/Nve76kyxpTaTzcZ8XfUmeNXJ0x2cY0w3id8VPyiD99L40x2+/wCLH5RB++qnpW9GxkXOcTcyLmNaIK1EnQf7DvdKqlJJ0ArFUP6DvZd7pVThks0K8QfGReDKE1MnavBmCrYVHe116l3sM91Qyld5XXqHH+yz3Qopef8AT+q7sP5gWkchn3bVfIH/AOYhWbrQ+RYkVVUQbfEiP8eJTPRn42DaB6PgqtV6qdrJHW1KgKg5p5JwJIXEKWjqEIQHEIQgPTU9gCZMT6BaYMfq9gdI+HklmDRJt1Ph5JZi2cjSNifc8PsBPlHbGd8BF7AT4OXNfXfj5HtR9cbSN9h3vNT/ABKO2k7ps9h3vNRBl44Hr2HpsHr0HqknbXZO9h3kq616nYH+v7DlXcaeKMi4eu4khiXcSpO0dtQ5jvd9SZYk72w7Nv531KPxrSTplSuJM9uu+Kn8vD5PS+NNdtu+Ku/Lw+T1UnYRfOdqOcSF1y600kpPJ0Xey7yKqDnq0THou9l3kqlIc/AJw49l68l6SMgXkzICu7fPw7vZb7oUcn+2nXmcexvuhMFw5/1Xbh/MC0XkWHxmr+Sf/tGs6Wj8in/frPko/bMUz0Z+NPrBkoGo1U/V6KBqNVWScCCEIUNHUIQgOIQhAemp3C9MwvbZFeN0zzx2eiTM+HklWyqO53NehMr5sfyXzZu342xMaTmGgaFPBvLF+F9BWeNqzZd9NKjptOUaGN5YvwvoP2JnXbdY5zSDo1w0PEj7FSfTig1pR0LuriNsN616/wCst61TfTig1xRuFqrtFtxoxcbsI+dQwrD/ABZQYryuenFOXRXG1P8Aph6kGsPV9IUB6cV304o5DgktpyOcWYRe2K+YHUmeGT8H6W/am5rSj00qp9NF+Zez/wAH6R9q81lO6SnlYRZ2Jj2Zj1m3y+rxSPpiDWFP9C/NFjZ0/wCL/wDZn2o/6dP+L/8AZn2qT9LR6Wn+1H5I1uy5iQHMIaSA4hzL4Trx6rqvbQ3TqhI4Rs5xgNmvDmNuOBsTcFXP0tefSSj9qPzUX+Stb+J/xIv9S4d1K38T/iRf6le/SUeko/an+bMtq7g1pLZGxh5cCHMD2BzCMhck2IIscj39sf8AyD2h/Vz/AOSH/UtcdOvPPLK6t20m5NMl/kJtD+rn/wAkP+pXbkt2FU0k1S6oj5sPpwxpxMdd3ONNuiTwCsnOr1HUWv3JdC7vSZqZLhQtTqlHVd0g990WjGaJhCFxSt1CEIDiEIQAhCEAIQhACF1CA4uoQgBCEIAQhCAEIQgBCEIAQhCAEIQgBCEIAQhCA4hdQgOLqEIAQhCA4hCEB2yEIQH/2Q==">
            <a:hlinkClick r:id="rId2"/>
          </p:cNvPr>
          <p:cNvSpPr>
            <a:spLocks noChangeAspect="1" noChangeArrowheads="1"/>
          </p:cNvSpPr>
          <p:nvPr/>
        </p:nvSpPr>
        <p:spPr bwMode="auto">
          <a:xfrm>
            <a:off x="155575" y="-2103438"/>
            <a:ext cx="6534150" cy="43815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8" name="AutoShape 8" descr="data:image/jpeg;base64,/9j/4AAQSkZJRgABAQAAAQABAAD/2wCEAAkGBhAQEBAPDxAQDxASDxAPEBAPEBAPDxQOFBAVFxUQFBIXHCcfFxklGRUUHy8gIycpLSwsFR8xNTAqNyYrLSkBCQoKDgwOGg8PFywcHBw1KikpLCkpKSkpKSksKSkpKSkpLCkpKSwpKSksLCksKSkpKSkpLCkpKSkpLCkpKSkpKf/AABEIALgBEgMBIgACEQEDEQH/xAAcAAABBQEBAQAAAAAAAAAAAAAAAwQFBgcBAgj/xABPEAABAwIDAwgEBwsLBAMAAAABAAIDBBESITEFBkEHEyJRYXGBsRQycrIjJHSRocHRNEJSU3OCg5KzwvAWJTVUYoSjtNLh8RUzk6JDRcP/xAAZAQADAQEBAAAAAAAAAAAAAAAAAQIDBAX/xAAhEQEBAAIDAQEBAAMBAAAAAAAAAQIREiExAxMyQVFhIv/aAAwDAQACEQMRAD8A5ZCEIAQgpN0iC2UXU2bUa969iVVqlyhZCT5xdxo40co9oXjEu3Rxo5R6QknVDRkXNB6i4AoFQ02s5p7nAo40coVQuJJ1ZGNXt+cHyRqjlCyEnFUNd6rge4pSyWqOUCEWRZGqOUCFwcV1GqOUCEWRZGqOUCF2yLI1RyjiEBeg1GqOUNqaujlxc3IyTAcL8Dg6zuo/xwSznAAkkADMkmwA6yVSNubEm2dL6bR3MV/hGZkNBObXDiwnjwy7CnW1dqtr6aJ0BPRmjdUwYedkawXzMVxzjAbHLXstkaPcWcV8RAcJYy0uDAWva4Yzo24OqUmmaxpe9wa1ou5zjYAdZKqmxmRMnfUPkaIGw2e/0MUlOXYuiACbukGejb2TCrqp9rz8zBeOlYQXOI4fhv63HOzf9yjQ2vNPUNkaHxuD2OF2uabgjvSiRoNmMp4mQxghjBYXNySTcknrJJPilkhsIQhBvV0LiEE8oXUINwprMU6KSdHdXh6z+niMiecTvaKdMumstZDHI5r5GNdivhJz04jgpCmdG/Nr2Ov+C5pXTpx3Khq46oYHBhcMZBcGXu8gDMhup0TwMA1sO8gZqtVsM9nPqKeN0bpDlHZk2Q6DsbTnbhe/hkjULlU06V1muZG57TroxzR1lrrHw1UJtf0guc67RTerI172xOiwkdLE11zfh2EZJfZ9VDIJoooy5z474aiVxMj8wRmcjaxy18F00xOJ+DA+BsbCyF7xIwPawOu65DmANyaLm4Ro+VVyhoDUzGKEEMbbHL69tc7F2htpc+KNsVXo3Nxw42yY3NfJI2MOOX3liSz+M1Z9m7cbG7DIyQNLyC97nykD704iBlrkFYDSwTBrw2OQOI6Ra118uNwinzZlDXykAF7uv1ic+tOI5Xqb2vu6IZTgA5skFouLtvwtrbI2PYkoaDsVdJ50nQ1MxcGh9i42uTpfirhTbPLR6znk6uc4m/cOCjdjbIxPaTcAHUdfVfh3q2iBRlocrUV6KU3qcTHNaGYsRAaQRr3f7qfFOuin7FJ7qvUkL3Yi4NtiysHA6Z3BTn0QqUbEMThcXuMri+iWFN2IG6hG0brZm56wLD5lxlERqST22+iymJqVxIaLtvmXAcBwHauOpmR4ciXE4bnN3znggbqL9DKb1NHPiaY8BaD0mOu0kdeLPyUzNMAOi2543yt9qjJY5Xavd4HCPmCIN0nSMxl9gWlrsJaS0u0yJDSbeKesolE02y2iWQnFngNmnDewOZKssVWLeob8M7jxKLBLTGpoLtta4NwQRcEHUEdSyLfndgUUrJIriKXEWC5ux7bYmg9WYI+bgt7hDHNGIhpIzAOY8VmnLZGwQ0WG9+dnvfqwx2WeXjb527Zts2klrJ44cZLnnDieS6zQLk59QBNuxbhsLYUUFOIoWYWt1P3zncXuPEn+MllfJZTiTa1Kx2h5/wCimkP1L6FkoGsYQ0cFOLT6b8VSppbBRrwrNtGLJVycZpVWBJC6hS0dXUBCA8IQhAC6WZG1r2OuQ04oCcQsV4Mvp4zqtom8/LbCekCS17njEQL5kD6+9LxUXYrgN3onTF+DCMQcRe4ccI1GgHmpQbJiIsY2kfT8+q6uUjjtUQ0pcbuJJ6ySSloYXt0JtxBzae9pyKs9dsRrLOYOjoQcyD1pu2jT5RKIiklaQWYWECwwxsA77WyNssk62ZRVD5GujJGAAEgADDe9iPvtTkpEUKk9mzCMYC3K97jXx60rSJQ7Ow04jLSblxLZnMALjc5ka5nhmm2w9nyx9EktaH3exzbg9HLC6+R08FMbTYx8bSDq67curIpvFWOZzbXeoHYTxNjex8FG1aJbfonOa0g9AHpN4X4O8wk9lbvc4MbjZt7WAzNtc+CtEUbXtuLOaR3ghOIKYNFmgAdQ0U8lcUazZzYxeOMX6hkSO8panjcRdzcJvkL3yUmIkPYGi5yAU7VxMxAms5xHAzPrI49gUpG0Oa4OsDmHfakoYGBwNwAO25vojZ6QXodpH2N823tlnh0UhG2wsCXaa8PHilTYyPsABccM9OtLNiT2mQ0c15427sl4FN15538VIiFQ8+8tMysbQfCOnc0OOBmJjA71cbr5XuOB1F7Jb0qY7LGkC56IFKcwgU+Y7wjZaZlvJLzm06ekZUyRNaInysgc5ry5zwMLi0g+pY9gJOWqvbadYBHtiVu0vSi4mUVZkJzzPOZt7rZW6l9GxRkhpItcA21sSNLqZ/trnNSTRCOFZzy4MtFRflJ/djWqxU9zbTvyCzjl/pgynoCMyZp7n8yNGV6HznalcnUAj21Stbf1XnXO7qN7j9JK3WqYS05m9utYvycx32/SA/inaZf/AFzl9CSwNDXWFskpV5zar7QjeBZ1jlrxVZqNVcNsNyVQqdVNXiRCCgISW9IQF1AJoQhAdCeUwTNqf0oVYsvp4WY3pHw8k6Y1IMb0j4eSdMC3cb1zYIsRcHVREkQxG2QuVNtCZVNIQS4DIn5iiUWGbYkoI17a1LNYnsiIZw4dXBO4qEENxx3BcCDe3ic9EtQ0mIhxHRB+c9SlJW5D2gotVITooHNBBLSL9HCLZXTtrVyMJUBS0kAC6Wi2drdui61meuXV/uuVDQWEE4QRa6SjGo9YhljcXOHMnvXGwkZkaa9YXqnqGs0FyeJsPBMN5N7Y6KOJ5hkqJJZeZjgiIDybElxcdGgW+cdti3RSbvR3Twl0jwOw/QnZhI1C5BEHDE3oEhpcDbFctvhNjqNF2/C9wEejWjbblaKWmnqHDFzMMkuHS5a0kNv2mw8Vk/J1vQa3ar31RDZZmkxtjbaJzmMZ0CCSRZsQIN88JB1C0zfiQHZldfhRzi/bgNvpXz3ubXMg2hRzSkiNlTG55BtZuIXJPUOPZdLW/W2HUtj6e5pemRZjvHmlAF0JsnyZtY2qZyMrTy2t+UNl9MbqbTbWUdNUt/8AkibiA4SN6L2/rArBuVDYsVJtOeOGwjdgmDAb4HPbdzD1dK5t1ELazsmOl2FVRQjCG7NqZRhuDifTOcTe+tzr/wAKY2y1dObV5QaCnmFPzhnmzxsp8Lwy2uN5IaD2Ak9dlUOUvaUO1oKeOASRPhle/wCFDMBY9oBza4kEYRw4lZdu46049l3krjHOt8cJYyytxvR7u5Tw0W1Y68umfBFDha3m2CV0hpuZIIx2Dcy69ydBbitT2Tv/AE1bL6NFHO15je+8jYw2zRc5h5P0LH6ioyU5yXyX2l/dqjyai/OSDna0nbDRYqm1Wque2NFTKrUrnrfEgEFAQUlPQXVwLqATQhCA61SNIFHtUlRq8WX08OGHpEWPDPhonbGpuw9I+HknTCtXIUa1KFlxZeWlKApGYz02GxGh81IQYAG6XIA0zuujNHo7dR0TwISGirBYnLU3t/wvchu1p/tBJc9haMV76d570nUVowi4t0259WeqSkgxewkonXGWaVBQuPYUdX1BLi3gD85tqq3vRvNKK+joqOeMPxOdUta1s0gHRwROGYZfPPXMacbFXwkOLuBOvV2JS96PKWTf+yIKyLlG3pkG044c+ZpTFdmItD3Pa1z3EjMdFwaDwtcWutbaDwBsNVhHKh/SlT3Qf5eNGQ+XrdaSpa+72ZtcGOb7JbcZKSPAjQ/QeIVW3Q2qKmlgmB9aGJruyRjcDx+s0qyRTZYTfDe+Wt1VQj986J9Ts6rghA518JDbmwIa5riMgcy1pHeQsG3C2HBW1baScygyse2N0eHouDHOL3X1AAJtxsvpmORjGGQkMaGl7nPIsGtFy5x4CwJWCcnVO2XeHnKNvxaOarmbqMNIWyNbcHP79jfzgs763wvVbbsGkkhpoIZXY5I4mxOfcnFgGEOueJAH++qqu/vKSKNzqGkY+baDmtDQ1mNsbni4uNXPwkENAIzF+pXxgDMTnENaM8TiAAOsk6KsVcNBNX0+0Y5ozLAyWneQx72vY6NwGFwFsTXO1zGFzhwCerfEbm+2E717q1FEKeSreTU1POTSMJL3tzbbG/i8lzr9Vl9B7yQFmyKxp1Gy52nwpXAqk8ruyfTo4HUjWzTMlscsDxCWG+b7C2IDLt71PzbxSVey6qGeF0FU+hkhDSWOZJO+BzTgIccIxfhHjrqnxutaVyl12wDYbrTX/suVjbUKDGy5qWfm524H83itia7onQ3aSOBS7510fL+UfT1IzVis3JFNi2mfklR+4qDLOrpyLOvtN3yOo96NVn/NTjO2wbXGRVNq9SrltfQqm1eq4q6cSAQUBBSU9BdXEIDwgoQgPTVI0hUa1SFKrxZfTw7aekfDyTppUcyYF7wA7FZhIN25EWuCcuGg6l79Jcy14zzdmi+LE5vXiGeXbmtnGk2uSoKbxPBFxolmqVFWlexe4zy4iyTC9tSMlWSG4bw18VXdkbfdViY8wYoo5xHG9zw50ltXFluhw4nXsTvf6ufBs6pmjNpGsaGu4txyNYXDtAdcdoCpHJNtEugngIuWSxvDrfeuFsJPeCR4o33IqScba02jmw565KRhqg420PaomFSFAwXueBA+1FTK+fKjaktPtuWdjvhGbSmzLsIcPSHBzXH8EtuD2FfSZA01XzHU7LfUbUlp5nCnklq5Q7nATZ75CQ2zdSSQB3r6I3ZFQ2lhZV29IY0xSEZhxY4tEgPHEAHX43uojpzniVsP40WD8ttBEyuZIwt52WO8zGm5GGwjeRwu3L8y/Fanv9vNPs+lE1PBz73SNiub4Iy6+FzmjN1zYAdZz4A5JvvuTUUtN6ZWvdPWzVIdM5pLo42ua/ol1rEl2EXyAtYIpY+7aLubRshpKdkbQ0GCGQ21L5GBzies3KtlBT48zoPpKrmwmYYIRe9qamFxx+Bbmn+2MbaW+bQ6og42uLm/hotNbuow33uq9yttrpH0NHC8Q0dVKynle0kO51z7YZMx8Hg6QbfMtdfQKt8lYh2ftXaFJUSxse1ktNHLJ8GHGOcXtc2Fw29j1ZLSqmFkgLJGh7SQbOFxcG4PYQc7r0XqeDXn1o83tH831XVzI99qom7p+B/SO8grVUSdB/sO90qpbvu+B/Pd5BbYTUZZJUuSbnLyXJNz1aGc7+v+Pj5Mz3nKvPkU3v8AO+PfoGeblXXORh/ltreg56vnIk7+cpPkU3vxBZ85y0DkOP8AOM3yGb9rCl9L001qNj2scutU+r1Kt21XXAt1X7bKo1epXHV4kAgoCCkt1dXF1AeEIQgPTU/pUwapClV4sfp4cM9Y+HknDeHVndN2esfDyTpq2chSJgAyAHHLrK8V+0I6eJ80zsMbBdxsScyAAAMySSBbtSjVnPKzvDNC+npozaJzOekb+GRLZrSdQBgvkRr2BRldRphjysjSaSoEjGyNvhe0Obia5rrHS7TmD2Jy1Mdk1LZIIZGAhr4Y5Gg3JAcwOsSdTnqnoQL70rfKaf5prPZh/wAzEsy5LNp83VugOkzMux8ZxA/q41rm9m16empJn1Wcb2Oi5vIukc9pHNtHXa57LXWYcjtPjnqeFomZ8bGQX+dKf00n8Vr1DHiPYNVKMaBpkkaeMAAD+O1Mt7KaqdRVDaJzmVPNnmy1jy42zLGEDJ5FwDwJGmoLe0YxlW9MLJd5YBSdOT0ikMwHqieNwMnzMYCe0OW2rFN2N3ZaHaNBVmGsqYZKXnZ5mUs83NVErJGPacLb3a/XU56FbVGcQDgJLEAi8UrTYjiC24PYUo1y/wACppY5Y3RysEkbwWua7Qj+M78CAQmG9G7kO0ad1NOXtaXNfijLQ8Frr5FwI+jipJ+QHj2dS8YkyiL2HutHSxiITTTNa1rGc8Yy5rW3sLtaCfG+gRva0ClbYaVEA8LlSuJRG9h+LD5TB+8qx9ictaIly5iSZeuY1aNiod0H+w73SqnsN3wP5x8grPUP6D/Yd7pVT2Q+0Q9o/UrxTUkXLwXpIyrwZFSWeb+u+O/oY/rVcc5T2/Z+Ofoo/rVdJWfLW3ZhOo6StF5C/wCkZvkE37aFZwtG5C/6Qnt/UJf20Kyyy2q+Nj2qMvBVCr1Vv2oeiqhV6lZUYG4QUBBSW6hCEB5QhCA9NT+mKYNT6mV4sfr4ct9Y+HknTE0aek7w8k6YVs5CrFkfKq1820WRMaSW0zA0aAi73ucCeGZ/VK1xqxneiKXaVXtCoi/7VJHrwLI3Btges/CP7mlZ5+Nvj7ute3aeDRUhabj0Wnsf0LVKsBKqnJrWGTZlNc3LBJEfzJHYR+qWrQt2WgveSAbNyuL8Qnb1stby0zSTcKeq2hUy15lqIYebkooiCICyTFduHTo4ACPvjYm4OcVuCxtPtTalPK5rZi8FoPQuOeLi0A2z6bMvmX0GGjqHzJpLsKldJzzqandKDcSOhjMlwLXxkXus+Tfh/wBV+Klfl0T8xU2yTIdwT+Vowuy+9Pkohj8h3J72Ux4ngkXoSJoHr0JEtKRla7Pxd5pviXvaT8x3u+pNOcWknTE5xqK3pd8V/vMH7ye84o3eZ3xX+8wfvqsZ3CvhuXLmNIl65jWmkPdQ/oP9h3ulVHZzvgx3lWeof0H+w73SqpQu6A7ytMYmnpevJeki9eDIr0Sh78H42fyUfkVX7qc3zdeqP5OPyUEuD6X/ANV3YfzAtI5Cvu+o+QSft4Vm60jkL+7qr5A/9vCoh5eNg2mcvBVKr1Vr2icvBVOr1RU4EAgoQk0dQuLqA8oQhAdan1OUxankK0wY/Xw4Y7pO8PJO4ymLfWPh5JdhOWa205FkZulJPTvLZhC+SJ4jeGlxY9zSGvOY0Nj4JhuLyavpKQ01UIMWN93wOMjZmuJ6UjXsFjhs21yLBXXYn3PF7AT5c9t27McMeLN91OTGooJZoxNA+hknkljYBIJ4gb4WgnJ2QYDc/e5aq5UWzRA+wcXYmE5gcHNUsmVU74Vv5N3vNS2dxk7Lhy9hybB69h6FbKynou9k+SgmvUy93Rd7LvJV9r8gqxTl6dB66HpuHroeq0naP2o/Nve76kyxpTaTzcZ8XfUmeNXJ0x2cY0w3id8VPyiD99L40x2+/wCLH5RB++qnpW9GxkXOcTcyLmNaIK1EnQf7DvdKqlJJ0ArFUP6DvZd7pVThks0K8QfGReDKE1MnavBmCrYVHe116l3sM91Qyld5XXqHH+yz3Qopef8AT+q7sP5gWkchn3bVfIH/AOYhWbrQ+RYkVVUQbfEiP8eJTPRn42DaB6PgqtV6qdrJHW1KgKg5p5JwJIXEKWjqEIQHEIQgPTU9gCZMT6BaYMfq9gdI+HklmDRJt1Ph5JZi2cjSNifc8PsBPlHbGd8BF7AT4OXNfXfj5HtR9cbSN9h3vNT/ABKO2k7ps9h3vNRBl44Hr2HpsHr0HqknbXZO9h3kq616nYH+v7DlXcaeKMi4eu4khiXcSpO0dtQ5jvd9SZYk72w7Nv531KPxrSTplSuJM9uu+Kn8vD5PS+NNdtu+Ku/Lw+T1UnYRfOdqOcSF1y600kpPJ0Xey7yKqDnq0THou9l3kqlIc/AJw49l68l6SMgXkzICu7fPw7vZb7oUcn+2nXmcexvuhMFw5/1Xbh/MC0XkWHxmr+Sf/tGs6Wj8in/frPko/bMUz0Z+NPrBkoGo1U/V6KBqNVWScCCEIUNHUIQgOIQhAemp3C9MwvbZFeN0zzx2eiTM+HklWyqO53NehMr5sfyXzZu342xMaTmGgaFPBvLF+F9BWeNqzZd9NKjptOUaGN5YvwvoP2JnXbdY5zSDo1w0PEj7FSfTig1pR0LuriNsN616/wCst61TfTig1xRuFqrtFtxoxcbsI+dQwrD/ABZQYryuenFOXRXG1P8Aph6kGsPV9IUB6cV304o5DgktpyOcWYRe2K+YHUmeGT8H6W/am5rSj00qp9NF+Zez/wAH6R9q81lO6SnlYRZ2Jj2Zj1m3y+rxSPpiDWFP9C/NFjZ0/wCL/wDZn2o/6dP+L/8AZn2qT9LR6Wn+1H5I1uy5iQHMIaSA4hzL4Trx6rqvbQ3TqhI4Rs5xgNmvDmNuOBsTcFXP0tefSSj9qPzUX+Stb+J/xIv9S4d1K38T/iRf6le/SUeko/an+bMtq7g1pLZGxh5cCHMD2BzCMhck2IIscj39sf8AyD2h/Vz/AOSH/UtcdOvPPLK6t20m5NMl/kJtD+rn/wAkP+pXbkt2FU0k1S6oj5sPpwxpxMdd3ONNuiTwCsnOr1HUWv3JdC7vSZqZLhQtTqlHVd0g990WjGaJhCFxSt1CEIDiEIQAhCEAIQhACF1CA4uoQgBCEIAQhCAEIQgBCEIAQhCAEIQgBCEIAQhCA4hdQgOLqEIAQhCA4hCEB2yEIQH/2Q==">
            <a:hlinkClick r:id="rId2"/>
          </p:cNvPr>
          <p:cNvSpPr>
            <a:spLocks noChangeAspect="1" noChangeArrowheads="1"/>
          </p:cNvSpPr>
          <p:nvPr/>
        </p:nvSpPr>
        <p:spPr bwMode="auto">
          <a:xfrm>
            <a:off x="307975" y="-1951038"/>
            <a:ext cx="6534150" cy="43815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8" name="Picture 10" descr="tips para ascend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3330748"/>
            <a:ext cx="3810000" cy="30533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359732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2058"/>
                                        </p:tgtEl>
                                        <p:attrNameLst>
                                          <p:attrName>style.visibility</p:attrName>
                                        </p:attrNameLst>
                                      </p:cBhvr>
                                      <p:to>
                                        <p:strVal val="visible"/>
                                      </p:to>
                                    </p:set>
                                    <p:anim calcmode="lin" valueType="num">
                                      <p:cBhvr>
                                        <p:cTn id="13" dur="1000" fill="hold"/>
                                        <p:tgtEl>
                                          <p:spTgt spid="2058"/>
                                        </p:tgtEl>
                                        <p:attrNameLst>
                                          <p:attrName>ppt_w</p:attrName>
                                        </p:attrNameLst>
                                      </p:cBhvr>
                                      <p:tavLst>
                                        <p:tav tm="0">
                                          <p:val>
                                            <p:fltVal val="0"/>
                                          </p:val>
                                        </p:tav>
                                        <p:tav tm="100000">
                                          <p:val>
                                            <p:strVal val="#ppt_w"/>
                                          </p:val>
                                        </p:tav>
                                      </p:tavLst>
                                    </p:anim>
                                    <p:anim calcmode="lin" valueType="num">
                                      <p:cBhvr>
                                        <p:cTn id="14" dur="1000" fill="hold"/>
                                        <p:tgtEl>
                                          <p:spTgt spid="2058"/>
                                        </p:tgtEl>
                                        <p:attrNameLst>
                                          <p:attrName>ppt_h</p:attrName>
                                        </p:attrNameLst>
                                      </p:cBhvr>
                                      <p:tavLst>
                                        <p:tav tm="0">
                                          <p:val>
                                            <p:fltVal val="0"/>
                                          </p:val>
                                        </p:tav>
                                        <p:tav tm="100000">
                                          <p:val>
                                            <p:strVal val="#ppt_h"/>
                                          </p:val>
                                        </p:tav>
                                      </p:tavLst>
                                    </p:anim>
                                    <p:anim calcmode="lin" valueType="num">
                                      <p:cBhvr>
                                        <p:cTn id="15" dur="1000" fill="hold"/>
                                        <p:tgtEl>
                                          <p:spTgt spid="2058"/>
                                        </p:tgtEl>
                                        <p:attrNameLst>
                                          <p:attrName>style.rotation</p:attrName>
                                        </p:attrNameLst>
                                      </p:cBhvr>
                                      <p:tavLst>
                                        <p:tav tm="0">
                                          <p:val>
                                            <p:fltVal val="90"/>
                                          </p:val>
                                        </p:tav>
                                        <p:tav tm="100000">
                                          <p:val>
                                            <p:fltVal val="0"/>
                                          </p:val>
                                        </p:tav>
                                      </p:tavLst>
                                    </p:anim>
                                    <p:animEffect transition="in" filter="fade">
                                      <p:cBhvr>
                                        <p:cTn id="16" dur="1000"/>
                                        <p:tgtEl>
                                          <p:spTgt spid="2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546848" cy="5793507"/>
          </a:xfrm>
        </p:spPr>
        <p:txBody>
          <a:bodyPr>
            <a:normAutofit/>
          </a:bodyPr>
          <a:lstStyle/>
          <a:p>
            <a:pPr marL="0" indent="0" algn="ctr">
              <a:buNone/>
            </a:pPr>
            <a:endParaRPr lang="es-CO" dirty="0" smtClean="0"/>
          </a:p>
          <a:p>
            <a:pPr marL="0" indent="0" algn="ctr">
              <a:buNone/>
            </a:pPr>
            <a:endParaRPr lang="es-CO" dirty="0"/>
          </a:p>
          <a:p>
            <a:pPr marL="0" indent="0" algn="ctr">
              <a:buNone/>
            </a:pPr>
            <a:r>
              <a:rPr lang="es-CO" dirty="0" smtClean="0"/>
              <a:t>Esta </a:t>
            </a:r>
            <a:r>
              <a:rPr lang="es-CO" dirty="0"/>
              <a:t>etapa de la vida del cristiano se conoce como Santificación Progresiva, o gradual, porque el creyente siempre está en un proceso donde necesita a Dios TODO el tiempo.</a:t>
            </a:r>
          </a:p>
          <a:p>
            <a:endParaRPr lang="es-CO" dirty="0"/>
          </a:p>
        </p:txBody>
      </p:sp>
      <p:sp>
        <p:nvSpPr>
          <p:cNvPr id="4" name="AutoShape 2" descr="data:image/jpeg;base64,/9j/4AAQSkZJRgABAQAAAQABAAD/2wCEAAkGBhQQDxIQEhAPDw8PEA8PDw8PDw8PDxAPFBAVFBQQFBQXHCYeFxkjGRQUHy8gIycpLCwsFR4xNTAqNSYrLCkBCQoKDgwOGg8PFywcHBwsKSkpKSkpKSkpLCwpKSwpKSkpKSkpKSkpLCkpKSkpKSkpKSwpLCksKSkpLCwpKSkpKf/AABEIAMIBAwMBIgACEQEDEQH/xAAbAAACAwEBAQAAAAAAAAAAAAADBAACBQEGB//EADgQAAICAQMDAgQEBAUEAwAAAAABAgMRBBIhBTFBUWEGEyJxMoGRoRRCscEjUmLh8DOS0fEHFST/xAAZAQACAwEAAAAAAAAAAAAAAAABAwACBAX/xAAlEQACAgICAQQCAwAAAAAAAAAAAQIRAyESMQQTIjJBQlFhgbH/2gAMAwEAAhEDEQA/APniGKqytcBquJslIakXrqGq6wcBitCWWDQQzWheLCxsKUEaR3eLKwktQCgWMOwo9RgTlfko7BiQLHv4kj1Jnuz1By1DfAaJZoT1HqyqvyIQy2P6ekD0EZpWTR09OWC0mmNrRaXkXJkNj4f0WPq8Lhe7Z63T6b3wY/SNsItvxj9fCNGGtUnz+iMktsq+x6uqMXnOX+wHV6jjvj2RSWp9Fhf1EtRcRIqynzG2O0yE6axpPCLMBa27AhdqVyFvsMbVWcvBVBA6+KcXz5M3SW8svrb+GJaWzkdFFonotFL+pqxnwYuglwaTs4FyCWvsE77CW2il0wJERR2HHaLSsKu4aEb+aQR+cQhD5VBDEAEQsJG1gGoMNGYpGYWMihYYUzvzADmUdhAMa+aDldkXdhX5gaKjG8rK8XlM5HkJArsbCVwOVwGaqyrZA2npNTTUitEDQoXkW2WH9PDA9TqNpmK9Lz+QG/W+ClWQ1resviK7OX6m70u54XPL5fsj5/pdTutWXxlmvqfiCdacKV/iSxum0mq14SXmRSaSFpNyPoMapS7dhqPTsLPD9cPJ8v0kLpfVO22yUu+ZSaNbR6Lb2c4t93GUkZ3lNHoOuz3G1IpKR5r/AO01FP8AMroL+Wf4v+4f0fxDXdxn5c/MJ8P8n5Ippi5YpRGr59zJ1TGdXdhNmJfqPfgZFCjP6jbtbWeW+DmlZn3alznl+BumQ/pDUj0OgsHpz4MrQSHJ2CmQk5il1paywTutIkQHbMG7AdlhRzGEYV2EAOZCAPnSkXUhdMupG1oAypl1YLbju8qSw7tK/NA7ibiUCwu8jsA7i9cCEReKyMVxK1wGa4lGwhKqxymsFWhupFGQPVELK0DuwDnaANhJ2il+oB3XitlpZIAxpbsSy/Cb/bJ6Lo+jTWZefqk/3Z5fSRzJe57Xpda2Nc8xax94mTyn0h2FbbNTpuq09j+VGVm9d5JR+XFf5svwOxhDP0WV2x/zQkpHzrV121KS5cXw2srcvRov0Tqjg092Guy8JehiejVXJ66Pd6vszzutabfHPh+UbsdTG6G6EkppfVW+Hn1j6r2MXV0t5Fl0q0ymh67JP5M3ui+IyfcN1HKjJ+MfoYmp0Xf2/YZn1X/80VlOySUfdJeWvsbcEr0zHmx07QrRLkfpkZtDHaZcmtlDf0UuBiVgjpJfSGlYLZU5dYZ9lge6wRnMhCTmV3gpzOKRYAXcQHvIQh883HVMAmXTOi0K5BlItuA7ju4rQOQRzIiiCxKsKCQgHigUEHgijGBYIaqiCriMwiUCgtcQ7ngBvwCncCgBp6gBZeClMXttCkQvZcDi8gN2Q9SL1QDT6XVmS9f9j2/SK+Ujynw/H6n78I970OjDT9Dl+S7mbMC0U6n09OHK5XKPFdW6esOcViS7pef9z6J1S48d1GvltdnkyN0aktmBoOp4wm/C5PR9I1yk9s5fS/5sZlFni747Ztdtr/Z8r/nsP6a6UcSXHr7oH8l2rR7rqfQq5QTjNyffM2lGX2UVjB4XqFEo34awknn+2DX0XW5R7/hl3z2+5frWk3xVke6WcLs4/wDk0Yn71ZmmvazKpkOUvkz65jlEjosyM3NLPgvZMUosL2WCmArbMUukFsmJ6iZEA47DqmKqZeMxlAD7iAtxwBDwCZ3eC3HUdIw8gqkWiDTLxZUtFhosLEFBB64imPiGrQzXEFWhiCKMuFqQZ24F3IG5k0Gw8rQbsAysBTmSgF7LhdyyVlI7EYlRAsUHrYumHpKMh6Doc0v1PddKvwsng+lUcJ9lk9/0CqDjy32xl4/U5ObcmbsOkV6lblZ/Q87qreGeu6r8OylFyqnGf+l/TJfZ9j5/1HUOEnCaxNPDTWGIoepKXRj9ZS/H28S+2RaGulGG18rtj0K9X1OIS9MGX0iUrXGuKlJt7YpLLfPA1Q1ZSeTdfs+gfA8VdKWVmMX57L7no98LLFU1H6srjjhL2M/SdL/gNKo5/wAWz6rMeG/BzpVMoy+b58ewpv3aJx9tmD1zpn8NqJ1948TrfrCXK/uvyKUGp8ZWbrapeflbX9lJ4/qzKpZ04yuKZiZowkdssAV2EnYVKnZWCepkXnMBbIKIUTLxYDd4CRkNoqG3EBORCEPBZOplEWOgzBx2XTCwBQQxBC5MfGIauIxWgMA8GKY5B4cF3YA3nN5WghZWA3YUcwcplkgBHMG5lHM4mWSJZcuiiLojIXiN0oWrQ9pYZaXrj9CkugmxoIylFPG2McI0YdWcFw8YLK6M4KMMKKWFj2MLqDceOWcaW2dGCpHuel/GVbWJOxS9Uk45+zK9Xrq1y2vEbMYhbjDT8Z9UfOqtXh+47R1dprEuch40WW+jA67ROq2dFkWrIva49857Neqfg+kf/H3wk9FS9RdFRvtj9EXjNdf9myaDrWnvnCWpqqdtaWy9QSsjjtiXn7Pg0eq9SbWVLfF5Sn4z6ez8knLWhPB8ti/UNU7Z48bhyqK4ijL6asyy3y8sa6h1FUQlPylwvO7wIirejU/jsyfjCCjbXFNOSg3JLxl9jIpYvbqHZJzk8yk8tsNSdSKqKTObJ2xtMkpFU+Ck5EKgpzBTmVnIFORagE3chYyFVLkNCQ1IAbcQE5EDRDxASKBphIs2MTQaAWLBQDRFyLILAvvAuZzeLDYfeRzAbzjmFIlhXYUcyjZRsYkUbCJhIAEw6ZGBMImWTBxZdCxlh6xpPCFaRvb2Xq0KyOosvDbNrpN2Fj9QXU557cFvmqEOO77iul01monsri5S8vOIxXq34OTJ7OpCNo89rYuMuM/kCWreU3mEv2Pb6n4V+Wvre548LCz7GJrOiLHKyv6B9VFOElsQ0epkpZ9f0Z7Lot7sourT5UVal3+qD4x902vzPG6Wz5Mtslur7Zfj2fsey6LLbKLrSw8STXd+sW/yD2Wu1Q/0h5Mb4h12+exP8L5+56XU9O/h1KSa2WJWV+yl3j+WGeFnPdJv1ba+2eA4Ie6/0Jy5NUErGahWtjEJG1mUY3ArJ8FZTAzmSipSyQGcyTmBnMvQCKfIzXIRUuRqqXAxIARkK5IQB42LCwAxCqRqaFBoSwX+YL7yykAtYbcd3gNx3cCgWG3E3AsnUw0Vci+SrZxs6Eqi8AqBxQWCKsuXgERRF4Lkoy4zQjT08E28+EIURNWDjGCSW6c+f17IyZ5VE0YY3IkKXdYq4LMu79Ir1Z9D6B0mvTUpd5Yy2+7l6s830KqNSbeN75k/7fkaWp6plYT4ORKVnTf6Gur3qfHB5bVeg3fq/cy7LsyFkqwUukRs49TQ6R8Nzi4qN04rPbGf37ltH6no+lvjP/MF0xcgnxJpfmURoqa+YoSeZyxuwstZfnB81iz2HxRrP8Oc4zjniqMF+JQeU5598NY9DxSmdHx17THl0xmMwimJqYRTNNCbGJTAzmVlMHOZKA2ScgE5FpyASkWSATdyNUzEmw1chgBtsgPcQADyeTm8FuOo1ig8WWUgcSwCF0y6BplkQgQsiqR0hR9nS8UUQSKA2XSLoJA5GoYroT8mV+RjX2a4+Nkl0iiC0x5IqsPAzVUW5pq0LcWnTCfhjk1dBFJb33xx7e5mWRzx4ff7B/4nwuEczyZ3o2+PGtmqtR7nHqX2M+NmfIfTrJio1WWsubAV3YkF1L28fzP9hSmLzknEilZuUTzhfmamp1ny6cprdJbY59WZvS9O5P2E/iTqMf4iNaf0UL6sc5sfMkvssL9Qwg5PRWckuxPreow4192oqU36za7fksfqzK3FtZq/mWSm+Nzzj0Xj9sC3zDtY4cYpHOyT5SbDqQSMxZSLKRdoXYxvBzmDcyrkSgHZSBSkdlIE5BSBZZMNBi0WGgywBlSID3EBRDyaCRKJBEahRZM6ip1MgC6CxBRDR9XwhcpqKtl4xcnSLpEcX5TX34OV9QjF4HJauNkcecGGXlyXSN+Pw4TW5bElakFr1Uft9hKdKy1uw/cBbTKPv7rlCpZXPtlox9N2ompdulzGa+3YpVrZReJGUrmvIaGo9eRXBjPWTdrTPRafVprkaVyjz3/PgwdLci9tzi/9L8eBbT6s1RnH5NW/2b8NdFrGV/dAvmvd7PyYtVuXw8P0ZqaLUpvD4a8PyKlGhq4z+qH4zNrpTSWX/wCkYahyvR8Z9H6Gvp9HNwa9mUE5IOOmJ6jU77ZemXj7eA+lq3MQVbjLnJoV6uNSy/PPuW426QtOlbNfVdSjp4xjH/qTfC9l3kzyPV74SvnKH4ZPPfP1NLdh+m7OAGu6lK2bk+M+F4XhCU7Dp+PgcNswZcyloJO0qpgHItGRsqjNyGVIvuARkWUiobC7ispFclWwEskpFMkbKphAXQWDAovFkIM5IC3EIQ84i6CV6f3CPRPw0X9fGtWFYMklaQvktBLuy0tJJd8fkwM4MTlzpKosvjwyu5IO9Sl4KS1KksA4rjlCl3Dyuxhvkan7Vf0FSww9dmMNCatyGjPA1U1TEp07Q5rKswVke6/Fj09RWrVvzz9xvR3cOD7PJnXUuMmv090KS/E05G1U199jThGXbhlHU0BrkM13+GWqURPKE/4ZRTwMV6jd9LBSqT5TKRrw+GVfFjIcoh5Rw8+O6Y1Rdn7ndLBSW19/X3AODjLAvvRpScdrpnotBq8x2v7fueq6frV8uMn3xz91wzwugm/+epqrX7Vj3bf6IzyjTNMp8oK/o1uoSjKzC74z/uee1+u3NxX4Vwn6+4rb1Jycn/m4+yAbjoeJg/N/0cryc34IK5gnIpKZVzOkkYWy7kRTAymcjIjKctjcZBFIXgwkWLL2GycbOZKtgCRs5kq5HNxABdx2MwG4kZ8hoFjqIDjPg6Sixj5JDUtPBdw8CN0sM5dWdNtw2aH8RlYYvOzkFC0vJ5BVF3LkjrsyL3cos2UcsjIoz5JaAxRdSOMg6tGW6YemeGMatbop+gpEd0s85i1lPgS/a7NkPdFxEUi2S99OyWPHhlDUmpKzDJOLploywXV3sCOpCJxofjmzQ0uow0MatpyUl57mXW8D1VuUIa3ZuhO40x/SLbz4w/yA36nc3jt6+WGpjmuS9mZ0pmrxscZW2ujN5U5RSS6ZdMjmBczjmdCjnthNxxzB7jjkEVKVHXMtWwTC1gYqLtjEWFiwMWEiKZpQXJVsmTjYAlZMq5HJso5BQGWciu4q2UbGIW2ORt4ILKZCFrI/xP7iOs/EQhx12drJ8EDh3Cx8kIFi4g5g0QgyAnISRwhBpnfYRdhnT9kcIIma8XZfV9l9kKxOEG4ehXk/MsztZCBydC8XyCBKGQhmZtj2bFP4H9v7GV4IQ2eJ+Qjy+o/3/pQjOENxgOlThCCJnQ1ZCAl0CHYWIaJwgpmlFjkiEAEDL+5QhCyAzjKSIQuhTLJkIQJEf//Z"/>
          <p:cNvSpPr>
            <a:spLocks noChangeAspect="1" noChangeArrowheads="1"/>
          </p:cNvSpPr>
          <p:nvPr/>
        </p:nvSpPr>
        <p:spPr bwMode="auto">
          <a:xfrm>
            <a:off x="63500" y="-384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76" name="Picture 4" descr="http://imagenesdedios.net/wp-content/uploads/2013/04/imagenes-de-las-manos-de-dios-10.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1628800"/>
            <a:ext cx="3810000" cy="3649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418754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7504" y="274638"/>
            <a:ext cx="9036496" cy="1143000"/>
          </a:xfrm>
        </p:spPr>
        <p:txBody>
          <a:bodyPr>
            <a:normAutofit/>
          </a:bodyPr>
          <a:lstStyle/>
          <a:p>
            <a:pPr marL="0" indent="0" algn="r"/>
            <a:r>
              <a:rPr lang="es-CO" dirty="0" smtClean="0"/>
              <a:t> </a:t>
            </a:r>
            <a:r>
              <a:rPr lang="es-CO" sz="4000" b="1" dirty="0" smtClean="0">
                <a:latin typeface="Footlight MT Light" pitchFamily="18" charset="0"/>
              </a:rPr>
              <a:t>El </a:t>
            </a:r>
            <a:r>
              <a:rPr lang="es-CO" sz="4000" b="1" dirty="0">
                <a:latin typeface="Footlight MT Light" pitchFamily="18" charset="0"/>
              </a:rPr>
              <a:t>Creyente y la Santificación gradual</a:t>
            </a:r>
            <a:r>
              <a:rPr lang="es-CO" sz="4000" dirty="0" smtClean="0"/>
              <a:t>. </a:t>
            </a:r>
            <a:endParaRPr lang="es-CO" sz="4000" dirty="0"/>
          </a:p>
        </p:txBody>
      </p:sp>
      <p:sp>
        <p:nvSpPr>
          <p:cNvPr id="3" name="2 Marcador de contenido"/>
          <p:cNvSpPr>
            <a:spLocks noGrp="1"/>
          </p:cNvSpPr>
          <p:nvPr>
            <p:ph idx="1"/>
          </p:nvPr>
        </p:nvSpPr>
        <p:spPr/>
        <p:txBody>
          <a:bodyPr>
            <a:normAutofit lnSpcReduction="10000"/>
          </a:bodyPr>
          <a:lstStyle/>
          <a:p>
            <a:pPr marL="0" indent="0" algn="ctr">
              <a:buNone/>
            </a:pPr>
            <a:r>
              <a:rPr lang="es-CO" b="1" dirty="0" smtClean="0"/>
              <a:t>Veamos </a:t>
            </a:r>
            <a:r>
              <a:rPr lang="es-CO" b="1" dirty="0" smtClean="0"/>
              <a:t>tres</a:t>
            </a:r>
            <a:r>
              <a:rPr lang="es-CO" b="1" dirty="0" smtClean="0"/>
              <a:t> </a:t>
            </a:r>
            <a:r>
              <a:rPr lang="es-CO" b="1" dirty="0"/>
              <a:t>cosas sobre este punto:</a:t>
            </a:r>
          </a:p>
          <a:p>
            <a:pPr marL="0" indent="0">
              <a:buNone/>
            </a:pPr>
            <a:r>
              <a:rPr lang="es-CO" dirty="0" smtClean="0">
                <a:solidFill>
                  <a:srgbClr val="FF0000"/>
                </a:solidFill>
              </a:rPr>
              <a:t>Primero</a:t>
            </a:r>
            <a:r>
              <a:rPr lang="es-CO" dirty="0" smtClean="0"/>
              <a:t>. </a:t>
            </a:r>
            <a:r>
              <a:rPr lang="es-CO" dirty="0"/>
              <a:t>C</a:t>
            </a:r>
            <a:r>
              <a:rPr lang="es-CO" dirty="0" smtClean="0"/>
              <a:t>omo </a:t>
            </a:r>
            <a:r>
              <a:rPr lang="es-CO" dirty="0"/>
              <a:t>hemos dicho ya, es Dios quien hace la obra en nosotros.</a:t>
            </a:r>
          </a:p>
          <a:p>
            <a:pPr marL="0" indent="0">
              <a:buNone/>
            </a:pPr>
            <a:endParaRPr lang="es-CO" dirty="0" smtClean="0">
              <a:solidFill>
                <a:srgbClr val="FF0000"/>
              </a:solidFill>
            </a:endParaRPr>
          </a:p>
          <a:p>
            <a:pPr marL="0" indent="0">
              <a:buNone/>
            </a:pPr>
            <a:r>
              <a:rPr lang="es-CO" dirty="0" smtClean="0">
                <a:solidFill>
                  <a:srgbClr val="FF0000"/>
                </a:solidFill>
              </a:rPr>
              <a:t>Segundo</a:t>
            </a:r>
            <a:r>
              <a:rPr lang="es-CO" dirty="0" smtClean="0"/>
              <a:t>. </a:t>
            </a:r>
            <a:r>
              <a:rPr lang="es-CO" dirty="0"/>
              <a:t>N</a:t>
            </a:r>
            <a:r>
              <a:rPr lang="es-CO" dirty="0" smtClean="0"/>
              <a:t>osotros </a:t>
            </a:r>
            <a:r>
              <a:rPr lang="es-CO" dirty="0"/>
              <a:t>también tenemos una parte en la santificación, y es que está en nosotros el desear la santificación por parte de Dios, haciendo decisiones de apartarnos del pecado, y acercarnos a Dios. </a:t>
            </a:r>
          </a:p>
        </p:txBody>
      </p:sp>
      <p:sp>
        <p:nvSpPr>
          <p:cNvPr id="4" name="3 Conector"/>
          <p:cNvSpPr/>
          <p:nvPr/>
        </p:nvSpPr>
        <p:spPr>
          <a:xfrm>
            <a:off x="136802" y="419910"/>
            <a:ext cx="889248" cy="936104"/>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5400" b="1" dirty="0">
                <a:solidFill>
                  <a:schemeClr val="tx1"/>
                </a:solidFill>
              </a:rPr>
              <a:t>3</a:t>
            </a:r>
            <a:endParaRPr lang="es-CO" b="1" dirty="0">
              <a:solidFill>
                <a:schemeClr val="tx1"/>
              </a:solidFill>
            </a:endParaRPr>
          </a:p>
        </p:txBody>
      </p:sp>
    </p:spTree>
    <p:extLst>
      <p:ext uri="{BB962C8B-B14F-4D97-AF65-F5344CB8AC3E}">
        <p14:creationId xmlns:p14="http://schemas.microsoft.com/office/powerpoint/2010/main" val="595015925"/>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188640"/>
            <a:ext cx="8856984" cy="6480720"/>
          </a:xfrm>
        </p:spPr>
        <p:txBody>
          <a:bodyPr>
            <a:normAutofit lnSpcReduction="10000"/>
          </a:bodyPr>
          <a:lstStyle/>
          <a:p>
            <a:pPr marL="0" indent="0">
              <a:buNone/>
            </a:pPr>
            <a:r>
              <a:rPr lang="es-CO" sz="3400" b="1" dirty="0" smtClean="0">
                <a:solidFill>
                  <a:srgbClr val="FF0000"/>
                </a:solidFill>
              </a:rPr>
              <a:t> </a:t>
            </a:r>
            <a:r>
              <a:rPr lang="es-CO" sz="3400" b="1" dirty="0">
                <a:solidFill>
                  <a:srgbClr val="FF0000"/>
                </a:solidFill>
              </a:rPr>
              <a:t>Veamos 1 Pedro 1:13-22</a:t>
            </a:r>
            <a:r>
              <a:rPr lang="es-CO" sz="3400" b="1" dirty="0" smtClean="0">
                <a:solidFill>
                  <a:srgbClr val="FF0000"/>
                </a:solidFill>
              </a:rPr>
              <a:t>: </a:t>
            </a:r>
            <a:r>
              <a:rPr lang="es-CO" i="1" dirty="0" smtClean="0"/>
              <a:t>«</a:t>
            </a:r>
            <a:r>
              <a:rPr lang="es-CO" i="1" dirty="0"/>
              <a:t>Por eso, </a:t>
            </a:r>
            <a:r>
              <a:rPr lang="es-CO" i="1" u="sng" dirty="0"/>
              <a:t>dispónganse</a:t>
            </a:r>
            <a:r>
              <a:rPr lang="es-CO" i="1" dirty="0"/>
              <a:t> para actuar con inteligencia; tengan </a:t>
            </a:r>
            <a:r>
              <a:rPr lang="es-CO" i="1" u="sng" dirty="0"/>
              <a:t>dominio</a:t>
            </a:r>
            <a:r>
              <a:rPr lang="es-CO" i="1" dirty="0"/>
              <a:t> propio; pongan su esperanza completamente en la gracia que se les dará cuando se revele Jesucristo.14 Como hijos </a:t>
            </a:r>
            <a:r>
              <a:rPr lang="es-CO" i="1" u="sng" dirty="0"/>
              <a:t>obedientes</a:t>
            </a:r>
            <a:r>
              <a:rPr lang="es-CO" i="1" dirty="0"/>
              <a:t>, no se amolden a los malos deseos que tenían antes, cuando vivían en la ignorancia</a:t>
            </a:r>
            <a:r>
              <a:rPr lang="es-CO" i="1" dirty="0" smtClean="0"/>
              <a:t>.</a:t>
            </a:r>
          </a:p>
          <a:p>
            <a:pPr marL="0" indent="0">
              <a:buNone/>
            </a:pPr>
            <a:r>
              <a:rPr lang="es-CO" i="1" dirty="0" smtClean="0"/>
              <a:t>15 </a:t>
            </a:r>
            <a:r>
              <a:rPr lang="es-CO" i="1" dirty="0"/>
              <a:t>Más bien, sean ustedes </a:t>
            </a:r>
            <a:r>
              <a:rPr lang="es-CO" i="1" u="sng" dirty="0"/>
              <a:t>santos en todo lo que hagan</a:t>
            </a:r>
            <a:r>
              <a:rPr lang="es-CO" i="1" dirty="0"/>
              <a:t>, como también es santo quien los llamó;16 pues está escrito: «</a:t>
            </a:r>
            <a:r>
              <a:rPr lang="es-CO" i="1" u="sng" dirty="0"/>
              <a:t>Sean</a:t>
            </a:r>
            <a:r>
              <a:rPr lang="es-CO" i="1" dirty="0"/>
              <a:t> santos, porque yo soy santo.»17 Ya que invocan como Padre al que juzga con imparcialidad las obras de cada uno, </a:t>
            </a:r>
            <a:r>
              <a:rPr lang="es-CO" i="1" u="sng" dirty="0"/>
              <a:t>vivan</a:t>
            </a:r>
            <a:r>
              <a:rPr lang="es-CO" i="1" dirty="0"/>
              <a:t> con temor reverente mientras sean peregrinos en </a:t>
            </a:r>
            <a:r>
              <a:rPr lang="es-CO" i="1" dirty="0" smtClean="0"/>
              <a:t>este mundo.</a:t>
            </a:r>
            <a:endParaRPr lang="es-CO" dirty="0"/>
          </a:p>
        </p:txBody>
      </p:sp>
    </p:spTree>
    <p:extLst>
      <p:ext uri="{BB962C8B-B14F-4D97-AF65-F5344CB8AC3E}">
        <p14:creationId xmlns:p14="http://schemas.microsoft.com/office/powerpoint/2010/main" val="21966230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92500" lnSpcReduction="20000"/>
          </a:bodyPr>
          <a:lstStyle/>
          <a:p>
            <a:pPr marL="0" indent="0">
              <a:buNone/>
            </a:pPr>
            <a:r>
              <a:rPr lang="es-CO" i="1" dirty="0" smtClean="0"/>
              <a:t>18 </a:t>
            </a:r>
            <a:r>
              <a:rPr lang="es-CO" i="1" dirty="0"/>
              <a:t>Como bien saben, ustedes fueron rescatados de la vida absurda que heredaron de sus antepasados. El precio de su rescate no se pagó con cosas perecederas, como el oro o la plata,19 sino con la preciosa sangre de Cristo, como de un cordero sin mancha y sin defecto.20 Cristo, a quien Dios escogió antes de la creación del mundo, se ha manifestado en estos últimos tiempos en beneficio de ustedes</a:t>
            </a:r>
            <a:r>
              <a:rPr lang="es-CO" i="1" dirty="0" smtClean="0"/>
              <a:t>.</a:t>
            </a:r>
          </a:p>
          <a:p>
            <a:pPr marL="0" indent="0">
              <a:buNone/>
            </a:pPr>
            <a:r>
              <a:rPr lang="es-CO" i="1" dirty="0" smtClean="0"/>
              <a:t>21 </a:t>
            </a:r>
            <a:r>
              <a:rPr lang="es-CO" i="1" dirty="0"/>
              <a:t>Por medio de él ustedes </a:t>
            </a:r>
            <a:r>
              <a:rPr lang="es-CO" i="1" u="sng" dirty="0"/>
              <a:t>creen</a:t>
            </a:r>
            <a:r>
              <a:rPr lang="es-CO" i="1" dirty="0"/>
              <a:t> en Dios, que lo resucitó y glorificó, de modo que su </a:t>
            </a:r>
            <a:r>
              <a:rPr lang="es-CO" i="1" u="sng" dirty="0"/>
              <a:t>fe</a:t>
            </a:r>
            <a:r>
              <a:rPr lang="es-CO" i="1" dirty="0"/>
              <a:t> y su </a:t>
            </a:r>
            <a:r>
              <a:rPr lang="es-CO" i="1" u="sng" dirty="0"/>
              <a:t>esperanza</a:t>
            </a:r>
            <a:r>
              <a:rPr lang="es-CO" i="1" dirty="0"/>
              <a:t> están puestas en Dios. 22 Ahora que se han purificado </a:t>
            </a:r>
            <a:r>
              <a:rPr lang="es-CO" i="1" u="sng" dirty="0"/>
              <a:t>obedeciendo</a:t>
            </a:r>
            <a:r>
              <a:rPr lang="es-CO" i="1" dirty="0"/>
              <a:t> a la verdad y tienen un </a:t>
            </a:r>
            <a:r>
              <a:rPr lang="es-CO" i="1" u="sng" dirty="0"/>
              <a:t>amor</a:t>
            </a:r>
            <a:r>
              <a:rPr lang="es-CO" i="1" dirty="0"/>
              <a:t> sincero por sus hermanos, ámense de todo corazón los unos a los otros</a:t>
            </a:r>
            <a:r>
              <a:rPr lang="es-CO" i="1" dirty="0" smtClean="0"/>
              <a:t>.» </a:t>
            </a:r>
          </a:p>
          <a:p>
            <a:pPr marL="0" indent="0">
              <a:buNone/>
            </a:pPr>
            <a:r>
              <a:rPr lang="es-CO" b="1" i="1" dirty="0" smtClean="0">
                <a:solidFill>
                  <a:srgbClr val="FF0000"/>
                </a:solidFill>
              </a:rPr>
              <a:t>Note que el apóstol Pedro menciona varias veces la palabra «santo». </a:t>
            </a:r>
            <a:endParaRPr lang="es-CO" b="1" dirty="0">
              <a:solidFill>
                <a:srgbClr val="FF0000"/>
              </a:solidFill>
            </a:endParaRPr>
          </a:p>
        </p:txBody>
      </p:sp>
    </p:spTree>
    <p:extLst>
      <p:ext uri="{BB962C8B-B14F-4D97-AF65-F5344CB8AC3E}">
        <p14:creationId xmlns:p14="http://schemas.microsoft.com/office/powerpoint/2010/main" val="228991007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720080"/>
          </a:xfrm>
        </p:spPr>
        <p:txBody>
          <a:bodyPr>
            <a:normAutofit/>
          </a:bodyPr>
          <a:lstStyle/>
          <a:p>
            <a:pPr marL="0" indent="0">
              <a:buNone/>
            </a:pPr>
            <a:r>
              <a:rPr lang="es-CO" b="1" dirty="0" smtClean="0">
                <a:solidFill>
                  <a:srgbClr val="FF0000"/>
                </a:solidFill>
              </a:rPr>
              <a:t>Tercero</a:t>
            </a:r>
            <a:r>
              <a:rPr lang="es-CO" dirty="0" smtClean="0"/>
              <a:t>. </a:t>
            </a:r>
            <a:r>
              <a:rPr lang="es-CO" b="1" dirty="0" smtClean="0"/>
              <a:t>¿Cuál </a:t>
            </a:r>
            <a:r>
              <a:rPr lang="es-CO" b="1" dirty="0"/>
              <a:t>es el método de la santificación? </a:t>
            </a:r>
            <a:endParaRPr lang="es-CO" b="1" dirty="0" smtClean="0"/>
          </a:p>
        </p:txBody>
      </p:sp>
      <p:sp>
        <p:nvSpPr>
          <p:cNvPr id="4" name="3 Rectángulo"/>
          <p:cNvSpPr/>
          <p:nvPr/>
        </p:nvSpPr>
        <p:spPr>
          <a:xfrm>
            <a:off x="251520" y="1556792"/>
            <a:ext cx="5976664" cy="2677656"/>
          </a:xfrm>
          <a:prstGeom prst="rect">
            <a:avLst/>
          </a:prstGeom>
        </p:spPr>
        <p:txBody>
          <a:bodyPr wrap="square">
            <a:spAutoFit/>
          </a:bodyPr>
          <a:lstStyle/>
          <a:p>
            <a:pPr algn="ctr"/>
            <a:r>
              <a:rPr lang="es-CO" sz="2400" dirty="0"/>
              <a:t>Como podemos ver, después de haber aceptado a </a:t>
            </a:r>
            <a:r>
              <a:rPr lang="es-CO" sz="2400" dirty="0" smtClean="0"/>
              <a:t>Cristo</a:t>
            </a:r>
            <a:r>
              <a:rPr lang="es-CO" sz="2400" dirty="0"/>
              <a:t>, nos purificamos o santificamos, </a:t>
            </a:r>
            <a:r>
              <a:rPr lang="es-CO" sz="2400" dirty="0" smtClean="0"/>
              <a:t>a medida que vamos obedeciendo </a:t>
            </a:r>
            <a:r>
              <a:rPr lang="es-CO" sz="2400" dirty="0"/>
              <a:t>a la Verdad, que es la Palabra de Dios</a:t>
            </a:r>
            <a:r>
              <a:rPr lang="es-CO" sz="2400" dirty="0" smtClean="0"/>
              <a:t>. </a:t>
            </a:r>
            <a:r>
              <a:rPr lang="es-CO" sz="2400" dirty="0" smtClean="0">
                <a:solidFill>
                  <a:srgbClr val="FF0000"/>
                </a:solidFill>
              </a:rPr>
              <a:t>Lea Apoc.14:12</a:t>
            </a:r>
            <a:r>
              <a:rPr lang="es-CO" sz="2400" dirty="0" smtClean="0"/>
              <a:t>, y encontrará la relación que existe entre la santidad y la obediencia a los diez mandamientos de Dios </a:t>
            </a:r>
            <a:r>
              <a:rPr lang="es-CO" sz="2400" dirty="0" smtClean="0">
                <a:solidFill>
                  <a:srgbClr val="FF0000"/>
                </a:solidFill>
              </a:rPr>
              <a:t>(Exo.20:3-17)</a:t>
            </a:r>
            <a:endParaRPr lang="es-CO" sz="2400" dirty="0">
              <a:solidFill>
                <a:srgbClr val="FF0000"/>
              </a:solidFill>
            </a:endParaRPr>
          </a:p>
        </p:txBody>
      </p:sp>
      <p:sp>
        <p:nvSpPr>
          <p:cNvPr id="5" name="4 Rectángulo"/>
          <p:cNvSpPr/>
          <p:nvPr/>
        </p:nvSpPr>
        <p:spPr>
          <a:xfrm>
            <a:off x="3707904" y="4509120"/>
            <a:ext cx="5328592" cy="2062103"/>
          </a:xfrm>
          <a:prstGeom prst="rect">
            <a:avLst/>
          </a:prstGeom>
        </p:spPr>
        <p:txBody>
          <a:bodyPr wrap="square">
            <a:spAutoFit/>
          </a:bodyPr>
          <a:lstStyle/>
          <a:p>
            <a:pPr algn="ctr"/>
            <a:r>
              <a:rPr lang="es-CO" dirty="0" smtClean="0"/>
              <a:t> </a:t>
            </a:r>
            <a:r>
              <a:rPr lang="es-CO" sz="2000" b="1" i="1" dirty="0"/>
              <a:t>«¿Cómo puede el joven llevar una vida íntegra</a:t>
            </a:r>
            <a:r>
              <a:rPr lang="es-CO" sz="2000" i="1" dirty="0"/>
              <a:t>? Viviendo conforme a tu palabra.10 Yo te busco con todo el corazón; no dejes que me desvíe de tus </a:t>
            </a:r>
            <a:r>
              <a:rPr lang="es-CO" sz="2000" b="1" i="1" u="sng" dirty="0"/>
              <a:t>mandamientos</a:t>
            </a:r>
            <a:r>
              <a:rPr lang="es-CO" sz="2000" i="1" dirty="0"/>
              <a:t>.11 En mi corazón atesoro tus dichos para no pecar contra ti</a:t>
            </a:r>
            <a:r>
              <a:rPr lang="es-CO" sz="2000" i="1" dirty="0" smtClean="0"/>
              <a:t>.»</a:t>
            </a:r>
          </a:p>
          <a:p>
            <a:pPr algn="ctr"/>
            <a:r>
              <a:rPr lang="es-CO" sz="2000" dirty="0" smtClean="0"/>
              <a:t> </a:t>
            </a:r>
            <a:r>
              <a:rPr lang="es-CO" sz="2400" dirty="0">
                <a:solidFill>
                  <a:srgbClr val="FF0000"/>
                </a:solidFill>
              </a:rPr>
              <a:t>(Salmo 119:9-11)</a:t>
            </a:r>
            <a:endParaRPr lang="es-CO" sz="2400" dirty="0">
              <a:solidFill>
                <a:srgbClr val="FF0000"/>
              </a:solidFill>
            </a:endParaRPr>
          </a:p>
        </p:txBody>
      </p:sp>
      <p:pic>
        <p:nvPicPr>
          <p:cNvPr id="1026" name="Picture 2" descr="https://encrypted-tbn1.gstatic.com/images?q=tbn:ANd9GcROYpW8vjI5eZelOvmYEmvi4EUM-qJAsu7Y_Ucc96oyveJ2Oqf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233030"/>
            <a:ext cx="2755007" cy="284404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s://encrypted-tbn1.gstatic.com/images?q=tbn:ANd9GcQ4stbPc7XQ8pArwB8mpN4_Zs-TKVrCAjDNYp4uzmSvyK7ou17Px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586" y="4509119"/>
            <a:ext cx="3528392" cy="22279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140384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anim calcmode="lin" valueType="num">
                                      <p:cBhvr>
                                        <p:cTn id="16" dur="2000" fill="hold"/>
                                        <p:tgtEl>
                                          <p:spTgt spid="4"/>
                                        </p:tgtEl>
                                        <p:attrNameLst>
                                          <p:attrName>ppt_w</p:attrName>
                                        </p:attrNameLst>
                                      </p:cBhvr>
                                      <p:tavLst>
                                        <p:tav tm="0" fmla="#ppt_w*sin(2.5*pi*$)">
                                          <p:val>
                                            <p:fltVal val="0"/>
                                          </p:val>
                                        </p:tav>
                                        <p:tav tm="100000">
                                          <p:val>
                                            <p:fltVal val="1"/>
                                          </p:val>
                                        </p:tav>
                                      </p:tavLst>
                                    </p:anim>
                                    <p:anim calcmode="lin" valueType="num">
                                      <p:cBhvr>
                                        <p:cTn id="17" dur="2000" fill="hold"/>
                                        <p:tgtEl>
                                          <p:spTgt spid="4"/>
                                        </p:tgtEl>
                                        <p:attrNameLst>
                                          <p:attrName>ppt_h</p:attrName>
                                        </p:attrNameLst>
                                      </p:cBhvr>
                                      <p:tavLst>
                                        <p:tav tm="0">
                                          <p:val>
                                            <p:strVal val="#ppt_h"/>
                                          </p:val>
                                        </p:tav>
                                        <p:tav tm="100000">
                                          <p:val>
                                            <p:strVal val="#ppt_h"/>
                                          </p:val>
                                        </p:tav>
                                      </p:tavLst>
                                    </p:anim>
                                  </p:childTnLst>
                                </p:cTn>
                              </p:par>
                              <p:par>
                                <p:cTn id="18" presetID="45" presetClass="entr" presetSubtype="0" fill="hold" nodeType="withEffect">
                                  <p:stCondLst>
                                    <p:cond delay="0"/>
                                  </p:stCondLst>
                                  <p:childTnLst>
                                    <p:set>
                                      <p:cBhvr>
                                        <p:cTn id="19" dur="1" fill="hold">
                                          <p:stCondLst>
                                            <p:cond delay="0"/>
                                          </p:stCondLst>
                                        </p:cTn>
                                        <p:tgtEl>
                                          <p:spTgt spid="1026"/>
                                        </p:tgtEl>
                                        <p:attrNameLst>
                                          <p:attrName>style.visibility</p:attrName>
                                        </p:attrNameLst>
                                      </p:cBhvr>
                                      <p:to>
                                        <p:strVal val="visible"/>
                                      </p:to>
                                    </p:set>
                                    <p:animEffect transition="in" filter="fade">
                                      <p:cBhvr>
                                        <p:cTn id="20" dur="2000"/>
                                        <p:tgtEl>
                                          <p:spTgt spid="1026"/>
                                        </p:tgtEl>
                                      </p:cBhvr>
                                    </p:animEffect>
                                    <p:anim calcmode="lin" valueType="num">
                                      <p:cBhvr>
                                        <p:cTn id="21" dur="2000" fill="hold"/>
                                        <p:tgtEl>
                                          <p:spTgt spid="1026"/>
                                        </p:tgtEl>
                                        <p:attrNameLst>
                                          <p:attrName>ppt_w</p:attrName>
                                        </p:attrNameLst>
                                      </p:cBhvr>
                                      <p:tavLst>
                                        <p:tav tm="0" fmla="#ppt_w*sin(2.5*pi*$)">
                                          <p:val>
                                            <p:fltVal val="0"/>
                                          </p:val>
                                        </p:tav>
                                        <p:tav tm="100000">
                                          <p:val>
                                            <p:fltVal val="1"/>
                                          </p:val>
                                        </p:tav>
                                      </p:tavLst>
                                    </p:anim>
                                    <p:anim calcmode="lin" valueType="num">
                                      <p:cBhvr>
                                        <p:cTn id="22" dur="2000" fill="hold"/>
                                        <p:tgtEl>
                                          <p:spTgt spid="1026"/>
                                        </p:tgtEl>
                                        <p:attrNameLst>
                                          <p:attrName>ppt_h</p:attrName>
                                        </p:attrNameLst>
                                      </p:cBhvr>
                                      <p:tavLst>
                                        <p:tav tm="0">
                                          <p:val>
                                            <p:strVal val="#ppt_h"/>
                                          </p:val>
                                        </p:tav>
                                        <p:tav tm="100000">
                                          <p:val>
                                            <p:strVal val="#ppt_h"/>
                                          </p:val>
                                        </p:tav>
                                      </p:tavLst>
                                    </p:anim>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Vertical)">
                                      <p:cBhvr>
                                        <p:cTn id="27" dur="500"/>
                                        <p:tgtEl>
                                          <p:spTgt spid="8"/>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barn(inVertical)">
                                      <p:cBhvr>
                                        <p:cTn id="3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368152"/>
          </a:xfrm>
        </p:spPr>
        <p:txBody>
          <a:bodyPr>
            <a:normAutofit lnSpcReduction="10000"/>
          </a:bodyPr>
          <a:lstStyle/>
          <a:p>
            <a:pPr marL="0" indent="0" algn="ctr">
              <a:buNone/>
            </a:pPr>
            <a:r>
              <a:rPr lang="es-CO" sz="3300" b="1" dirty="0" smtClean="0"/>
              <a:t>Y </a:t>
            </a:r>
            <a:r>
              <a:rPr lang="es-CO" sz="3300" b="1" dirty="0"/>
              <a:t>ahora concluimos con nuestro último punto.</a:t>
            </a:r>
          </a:p>
          <a:p>
            <a:pPr marL="0" indent="0" algn="r">
              <a:buNone/>
            </a:pPr>
            <a:r>
              <a:rPr lang="es-CO" sz="4600" b="1" dirty="0" smtClean="0">
                <a:latin typeface="Bradley Hand ITC" pitchFamily="66" charset="0"/>
              </a:rPr>
              <a:t>Los </a:t>
            </a:r>
            <a:r>
              <a:rPr lang="es-CO" sz="4600" b="1" dirty="0">
                <a:latin typeface="Bradley Hand ITC" pitchFamily="66" charset="0"/>
              </a:rPr>
              <a:t>Frutos de la Santificación. </a:t>
            </a:r>
            <a:endParaRPr lang="es-CO" dirty="0"/>
          </a:p>
          <a:p>
            <a:endParaRPr lang="es-CO" dirty="0"/>
          </a:p>
        </p:txBody>
      </p:sp>
      <p:sp>
        <p:nvSpPr>
          <p:cNvPr id="4" name="3 Conector"/>
          <p:cNvSpPr/>
          <p:nvPr/>
        </p:nvSpPr>
        <p:spPr>
          <a:xfrm>
            <a:off x="1960" y="836712"/>
            <a:ext cx="864096" cy="864095"/>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800" b="1" dirty="0" smtClean="0">
                <a:solidFill>
                  <a:schemeClr val="tx1"/>
                </a:solidFill>
              </a:rPr>
              <a:t>4</a:t>
            </a:r>
            <a:endParaRPr lang="es-CO" b="1" dirty="0">
              <a:solidFill>
                <a:schemeClr val="tx1"/>
              </a:solidFill>
            </a:endParaRPr>
          </a:p>
        </p:txBody>
      </p:sp>
      <p:pic>
        <p:nvPicPr>
          <p:cNvPr id="2050" name="Picture 2" descr="http://laiglesiamormona.org/files/2008/07/mormon-baptism.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04248" y="1700806"/>
            <a:ext cx="2016224" cy="2304257"/>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32048" y="1916832"/>
            <a:ext cx="5580112" cy="2308324"/>
          </a:xfrm>
          <a:prstGeom prst="rect">
            <a:avLst/>
          </a:prstGeom>
        </p:spPr>
        <p:txBody>
          <a:bodyPr wrap="square">
            <a:spAutoFit/>
          </a:bodyPr>
          <a:lstStyle/>
          <a:p>
            <a:r>
              <a:rPr lang="es-CO" sz="2400" dirty="0"/>
              <a:t>La Santificación es el resultado del Nuevo Nacimiento. El cambio interior por la regeneración en nuestras vidas por medio del Espíritu Santo, produce un cambio real en la vida del creyente. Veamos algunas cosas sobre esto</a:t>
            </a:r>
            <a:r>
              <a:rPr lang="es-CO" sz="2400" dirty="0" smtClean="0"/>
              <a:t>: Por favor lea </a:t>
            </a:r>
            <a:r>
              <a:rPr lang="es-CO" sz="2400" dirty="0" smtClean="0">
                <a:solidFill>
                  <a:srgbClr val="FF0000"/>
                </a:solidFill>
              </a:rPr>
              <a:t>Juan 3:5.</a:t>
            </a:r>
            <a:endParaRPr lang="es-CO" sz="2400" dirty="0">
              <a:solidFill>
                <a:srgbClr val="FF0000"/>
              </a:solidFill>
            </a:endParaRPr>
          </a:p>
        </p:txBody>
      </p:sp>
      <p:sp>
        <p:nvSpPr>
          <p:cNvPr id="6" name="5 Rectángulo"/>
          <p:cNvSpPr/>
          <p:nvPr/>
        </p:nvSpPr>
        <p:spPr>
          <a:xfrm>
            <a:off x="2411760" y="4437112"/>
            <a:ext cx="6408712" cy="2308324"/>
          </a:xfrm>
          <a:prstGeom prst="rect">
            <a:avLst/>
          </a:prstGeom>
        </p:spPr>
        <p:txBody>
          <a:bodyPr wrap="square">
            <a:spAutoFit/>
          </a:bodyPr>
          <a:lstStyle/>
          <a:p>
            <a:pPr algn="ctr"/>
            <a:r>
              <a:rPr lang="es-CO" sz="2400" dirty="0" smtClean="0"/>
              <a:t>Además debe </a:t>
            </a:r>
            <a:r>
              <a:rPr lang="es-CO" sz="2400" dirty="0"/>
              <a:t>de haber un deseo de cuidar nuestras vidas de las consecuencias del pecado. Esto es en cuanto a lo que uno </a:t>
            </a:r>
            <a:r>
              <a:rPr lang="es-CO" sz="2400" u="sng" dirty="0"/>
              <a:t>ve, escucha o dice</a:t>
            </a:r>
            <a:r>
              <a:rPr lang="es-CO" sz="2400" dirty="0"/>
              <a:t>. El Texto Sagrado nos amonesta a abstenernos de las cosas que nos llevan al pecado, y más bien a buscar el Ser LLENOS del ESPÍRITU SANTO. </a:t>
            </a:r>
            <a:endParaRPr lang="es-CO" sz="2400" dirty="0"/>
          </a:p>
        </p:txBody>
      </p:sp>
      <p:sp>
        <p:nvSpPr>
          <p:cNvPr id="7" name="AutoShape 4" descr="data:image/jpeg;base64,/9j/4AAQSkZJRgABAQAAAQABAAD/2wCEAAkGBhAQDxUUEBQUEBUQFBIUFBcQDxAVFRQWFBUVFRQVFxQXHicfFxojGhUVHy8gIycpLC0sGB4xNTAqNSYrLCkBCQoKDgwOGg8PGiwkHyQtLC8wLCwsMCksLywtLSopKiwsKSwpLCwsLC8qNTQpKi8sLCkpLDUpLCksLCwsLCwwLP/AABEIAOEA4AMBIgACEQEDEQH/xAAbAAACAwEBAQAAAAAAAAAAAAADBAAFBgIBB//EAD4QAAIBAgMFBQUGBAYDAQAAAAECAwARBBIhBRMxQVEGImFxgSMykaGxFEJSYsHRFXLh8BYkM4KiwjSy8ZL/xAAaAQACAwEBAAAAAAAAAAAAAAACAwAEBQEG/8QANhEAAgECBAMHAQcDBQAAAAAAAAECAxESITHwBAVRE0FhcaHB4bEiMjNCgZHRFCPxJDRDcoL/2gAMAwEAAhEDEQA/AElSiqteqtEVa9Q2YCR4qV2FrpVoipQthHASuglEC12EobnbAsle5KKEr3JXLnbAclTJR8lPbN2HJPqO4g4uw08l/EfAetqGU1FXZ1RcnZCOA2a8z5U8yTwUdT+3Og4mAK7BTmCsQD1ANr1sJIRGm5wwsW4seI5F3PXoB6c6y+OwojkZFObLYXtztr87ik0q/aSfTeY2pSwRQgVrgrTJSuGSrVyuKslDZaaZaGy0SYLQqy0IrTTLQmWjTBLuvK9rnMOo6cefC1QSe1KlSoQlSpUvUISpUqVCEqVKlQgiq0RVr1VoqrSmy1Y8VaIq16q0VVoLhWOAldhKIEpzA4DPcsRGi+85F7eAH3mPSglNRV2GotuyEljJNhqTwtVjF2emIu4EKnnM2W/kvvH4UWbbohGXCoIuRkYBpW9eC+QpSOV2GZyzk6kkyMdfENWfPjX+VFyHCr8zLbA7OwqHUNOwtbOhRD5J7zeulWUsxb3u6BoALCw6ADQCq3ZURyEgaMeXd4aa3JPWngtvwr8SfiapzqSm7yZajCMdEe5Rb8I+BrM7WnRmCxgBUvqBxJ4nx4Vf4rEqikkF7eGnhc8BWbmJZiTxYkn1q5wkM8TKvEyywoTKVwy0yyUNlrTuUbCrLQ2WmmWhMtEmC0KstCZaZZaEy0aYDRZVgo5591CpjURfxAWk3neJ+0tpkt1vz5VvaSGx4cipl7qSb5RmbR85e9/5idKCrTc9HvICnNR13qZ5u0OL3YkG7YTpiGiQRtmQwXYBte9dVYHTQkVZxbdZocTOuV44sxit94JEGa7c+/celFfYiRF5MOimVg2USySbsZ2Bew1C346DWibG2OsGESBrMAhV+YYtcvx5Ek0EY1E7N73n+wcpU2rpb3l+5UfxnFxsVlaNzbBsCkZAtPNkYG5N9LgHyNc4zbjLMzFUf7O2NCaWNo4YnAzeJJB9OlOQdkoVeQW9jJFEljJIWDRuzAhibgAZLWPKncN2dw0fupzkPed2uZVVZL5ib3Cj59aFQqNa+viE5009N2KFO0OLyW0zNJhlV5MNJGvt2ZWXIx7wWw7wOtMx7YxSyXdo2RMRHhXVYyGZmC3kBvp3mHd6Xqzg7OYdAAFY2aNwWkkYgxG8YuxvlBJ04a0VthwGffFTnBDe++XMFyhyl8pa2l7V1U6nX1OOpT6eg9UqVKtFYGi1otm4vCwYNpo4/t865S0SKWZLsqkFACVyhrk2JI4A6VQoK13YzHGzRHgvfX1Nmv11I+dZnF43H7LyNfhuzT+0s/Qd25sCOWAyxx7qRVzlQALi12VgNMwF9RzFY9Vr6cjdawW0tltDMUtccUPVTw/b0pPC1XZxkw+Ip2eJITSO5o2Jm0CjQLwHnxPmetEyZR486TluTYVX4itjdloOo0sCu9QATM3gOP7U7DAXYAC9/Plx1HA+dDVLCw18+fhVzs7CZFuw1ex7w5W0BPEHU1VHjUcYUAWXQAd4EE26340UC3AKPX+lei46j5j40DGTWU2KnwI1+FHGLk7IGTsrsr9qYlmOW4IH4eviarilMlKn2ZipYKSF4kA2F+prXglBWRmybk7iRWhslNMtCZaamLFWWhMtNMtBZaNMFoVdaCy02y0B1piYDGqy8XbO8c0jRqBENF3tnDGTdhJVYDIbkG+o461qKof8JRnNnkkkzJu0LZM0a5w4s4F2IZVILX4VypjyweIqng/P4C8fayRwqxRxyyNK8XdnvEcse8zLJbUW8OIqdqsXIhOVmT/KYprKxFmBisdOYubGrHD7BCsjvK8rRyPJdsouWj3dsqgBQB0513tXYiYg95mW8UsXdtwkKknXmMnzoHCo4NN5jFKmpppZFd/i0fad1lQgPuj7X2ubJmzbu3uX7t70KLthJkzSQBd5CssIWS+cl0jCtp3bs69dDVkvZ9RMXWSRVZt40YyBWfLkzFrZrWANr2vQ37LRNGiFntHBuARYH3kcPfkwZARXLVs8+vQl6XToEw22zu5zMgR8JcyBGzAjJvAVJA4jwqnPaKeOSSSdAlsNAUjE10vLKyqzMQAp1seOi1e4TYqokiuzTHEX3rPlBe65LWUAABRakYuySBWDzSyFkjjVmKXQRNnjK2HEHre9SUartbx+Lki6avffWw5sLbH2lGNlBjcoTG+dGsAQyNpcWYet6sqV2dgTEpBdpWZizM+Ua2A0VQAosBoBTVPhe32tRErXyCItaHsmlpWPRLfEg/8AWqJFq52FLlLeOX5XqjxL/ts0aC+2jWyTlVJAvaqHaGNaQ3bW17WHC/H6fKrmCa4qlxqd5h+a3wQ/qTWMzUKqZSfn8hf6Ghbu1/74aj5GrFsMx/4n0Iy0VcAo465TY+RHdYf31rh0V2bhCTnsGC2IB4m971bRj8J0/CeX7VyicB7pUWBHAj++VMRQlzawv5gfWunALuF5EeVJTsWOvLhV6mwLnvN6DU/E07DsyNPdUMerG/8A8qxCUKeerESjKeXcUWzdgGTvSdxPgW8ug8ac2pdk3OHS40vlFgBx1J018at3S/vnToNB6nnXEkjZbRLfpwUfOuOq5SuwlTSVkYTE4ZkYqwsV4il2WrLHo+8bee9fWknWtOLujPksxRloLrTbrQHWmJgCrrQHWmnFAcUxAM6qg2H2jMgVZlcPI+KykqgGWFr20PIMF81PmdBWZHZrEKQUljUxyYgoTGx9niDdwwuLsDa3LSiqYk0470EU8LTUt6lhP2ijSCGbK7DEFFRVCli0ikqtr2vpbjQR2rQ5AsUzNI0qlFRSyGFgrhtbC170rtPZMqYfBxRnvwzQ9/IWUZI5O8R+G+nrTWy+z7RSLI7qzH7Q0mVSAXnaM93oAEtS8VRu3l7XGWppX8/ex4O10OVmKSKqpJIjFVtKsbBWKa9SONtDeit2kUIp3Mxd2ZRGFTMci5mYHNlK2I1B52qvwfY9ogyq0KrkdEIwyl2DsCN6T7wAGWwte9cf4ObdrrAWWV3EbRO0CrIqqUCk3Gqhr9a5irW03vbO4aPXe9oek7XwixCSMpSFy6quVFmbKpa5uNeIrt+0sZd0CyKAZUWXIMhkiUs6rrc2ytxFjlNBbsy27kTOvtIsNGCI8oBhZmJyjQA5tAK7TYU6s6rMBCzTOFCHPmmDXVmvYoCxPC/Cu3q95y1ImH7TLaIMkrCRcODKURVzzKpUEX46i+W4F6vKyg7GyZkO8jbd/ZbF42LruAgZEN7IrFS2g5+taymUnPPGLqqGWEbQUzh2ym9AQUwgqvNKSaZci7O6LzA4ujy2LE/mB+K2/WqaFiKtMPKGFY9SDg7M04TUldHSLwvzGQ+n9mvQOfMaN4jrRdw3S9+nXrR4cETx004+fAZaWGLxxX0HeB4aj9at8DgQACy2YdST62615h9mqvvWJ46Ej407m+tvnaoQ6rw15fW3hXGYHQ6EenqDUIeEEcFB9R+1L47ESIhaw0tz66UWZnQE5gQOo1qoxuKd9CdOlMpwxMCcrIqMQSxJOpOppSRasJEpWRa0osoSQk60BxTci0u4pyYpiril3FNuKXcUxAsHSeE2xFLu8hJ30bSLofdUqpv01YD405es32TgUy4iVGzxFykJsQMpZpnt1GeQj/bTpSakku8qxinFt9wzL2njOIjijJ1kkRy0bhbRxuWyudDZgoNObM25DiCRGW7oVu/G6Eo18rrmHeU2Ooqm/wAOYgssbGMQxyYlgwZt4ROsg4WsCC9uOvpTPZnYcmHYmRUFoo4gVmmkZ8pNz39EXhZQOZpMJVMWay+Bs408OTz+Quxu0iTAB7q7tiAo3bqCsTcdeeUrfxv5Va4TFLLGsiarIoZbi2hFxpWcTYeLRkZNzeKTFZczvZkxBLZjZdCptpz1q92PhGhw0UbWzRxoptwuAAbUdKU3lLenyBUjBZx3r8DdSpUp4klSpUqELFBTEYoKCmIxVFmgim7Z7QngwytAxRmmiQlEDuVa9winQte3GrDs7tVpIlLh1cABxJEYzmtqcvC178CRxHKmsbs1MRHke9syMCCQQyMHUgjhqBTqbNjy2UZe87XHV2LsfViT61QrU3KV7l+lUioYbZlpgsVVgslmB41nUR4z3uHIjh/SrbBTXtfUE28jy/b1FVVk7Mc81kW8UwLE8L2tfwr2MXUrwIuP2NcRx00I71GkRNgGbMPwsv8AfwrlzmXvDXgNaa3VDlT5VxWI7lZIlKSJVnKlJypViLEyRWypSkq1YyrScoqxFiJIQkFLOKclFKyCrERLFXFLuKacUvIKahbF6Uw+1cO7FI5Y2ZQSVV1uADqSOVOCsDgtlzYmBVjj3YQY/wBqStpN6XRU0N+J1uPuU2pNxaSV9orU4KSd3bbNgm2sMY2kEsZRDZmDiwPIE0DD9o4CjO7pGiytGrGQZXsAQQfG/wAqo5NmTu2+GHKCM4S8N47ybkvnIANtM4tc65aB/BcSLSbqRBvsWxSIwGRVnyFdHuttCpt6Ul1anT0Y5UodfU1x2pBvBHvEzsAVXOMxBFwQOeleHakG83e8TeE2yZxmvYG1vIg1U9ndjvFKxkSwEGERCxViCiMHAYdLgXsKQfDyS4mdEhv/AJyBzNdLII1iZgfvXsNLfiNMdSSSdtWAqcW2r6I0S7bwxLgTRkxAlwHHdC6MT4A8a5/j+F7vto/aEhPaL3iDY29ayn8HxbB80Tg/Z8VHb2AjDOysqxhdcptxbUmnO0uyZ3LpDE2VsOqgxCBQzBmJWRm71hoQF4k8aDtqlm7egXZQulf1NdUqLwqVbKpaJTMdLR01FVBmihqIU7CKUip2Gq8h8Q0uHzoR60TBYfKpB4a0bDAfKiiXw1+Wtx9RVGp94tw0HsGbjXiND4+PqNabpDZ30FvMcV+Gop+lsYSuWFdVK4QSmWkplqzltzv8qSlyfm+VOixUkVcwpKUVaTbv8/8AxpKbd/n+K1ZixEkVkopSSrGbd/m+K/tSUuX83xH7VZiyvJCb0vJTUlvH4ilpKchbFa4hjRRlQBQLmy2tqSTp53ogr51gomdR9mWQThMdvXCuMyNnEShzoTmyWsdCpp1SpgayvtFWnTxp57zPoeYdR8aBhcckme2m7dozew7y2Jt4a1imw8eUmKN1wobB75N3IMxQtvDkIubezzEcbUu2E7i3QpBv8XYTYeZ1XMEEN4lIb3cwU8qS+IfT13kOVBdd/wAn0W4pTBYiNnlCDKySZX0AzNu0Obx7pUelUHZ7ZYbEmSZXZ4oMJkeVWVgTG4e4vx4XGtCn2f8A5ppgh3gx8IDANfdmJAwHgbm5/aj7WVlK3eB2cbuN+414YfCvMwte4t1vpXznDxyESblGQvhZA6pDMrZhLGXVpH/1ZcpfUDn40/jIojEDh42TDjEAuJYZWiPsbZtyLNkDWB/NrQriLrT13+oT4ez19N/objMKlY7YGxg08ZmVnEOGjMZkRksVnlMdlubWXLYE3txrY0+nNzV2rCakFF2TuWkdMxUqhpmM1UZdQ7FTsJpGI05CaryHRLCE000evne3yI/Wkomp2F6qVI3LUGNYHj6fX+zTtJQ2Hz+etNhqQ0NudVDXl64kfSuHQMzUjMaYlek5Wp8UJkxSY0lLTcppKU1ZiIkKy0pJTMppWQ1ZiIYu9LyUdzS8lOQti9IbHmgytHhzcQuysLNozMzNqeOpbhT5Fxbr0rEbHwDFoY1mmRWfHs2WZrkxyoq/uepJ6mm1JuMlZbyKtOKlF3e8zcUObEqmXMwXOwRb82PADx0rBR7SxBhlcylXeDEl0+0MzKyOApVABucuq8dbijbQSzsks0uSLF4Q53mIKiSG7nP90X1FrWvSv6jK6Q3+nzs2bupWP2PjZWxgJl9+XEo6Gdm7qZsgWALaOwCnNfUN1NeY3aRG0FtIwtiUhKtPYWMYuogGjLdr5zzIFH26tfxsB2DvbwuatcUhkaMHvoqsRroGLBTfh900asntzEZMTN3mXOmCS6OEPelkFt59wHgW5VYdkMUZMMbtvMksyA7wyaBu6M51YWIsTxFqKNW8sPn9TkqVo4vL6F5XlSpThJZIaYjNKoaOhqizQQ7E1ORNVfG1NxtSZIbFljE1NxPVbE9NRyVXkh8WWkDXP1owmpFJLL/N9B/X6V0JaQ4jUx0y14JL6deHnSm9rky1zCdxHUklKSvRcS/McG19eYpOR6bFC5MFK1KStRZHqvxmMCWv9428uppzkoLFLQCMJVZKEFds8kNLSGgJiTvGB5k28LcPlRGNxflRUK8an7tfsHxPCTo+Ksm30v8AIJzS8hozml3NXEZ7BUPdoutlW19bKLZzdteVzx6miVi5ttzSRMj5XOGVUnzIhDSnFLGhy207sbNb8w9HVKihqVacHPQ1rYeIE3VAZe6bqt30JsfxaA6eFdy4ZGBDKrBrXDKDe3C9+NqykmLmknilkkXIMXOix5AN3uUmUMWGpuASfMWpzsztSeWVllYyK0McylokT32IOQDUx9C2ulBGrFu1g5Umle5frhkDFgqhiACwUZiBwBPG1Q4WPMWyLmNrnKtzlN118DwrMJtvErG+IaSMqwxWSFkCshhLBbEav7t2v1ryfamLiO63ySOz4S0m6XQYgupUoDY2y3HO1Tto9N/JOxl138GokwyNfMqtmADZlBuBcgG/EAk/GukjC+6AL66ADXh+lV/Z/EyPCd6wd45JYywULm3blQ2UaC4FWVOi01cVJNOxKlSpRAjqGjoaVQ0ZGqmy+htJP3oGF2ic7k+7a4HlYC3nTk+GBwwccQWHzNZwucwHK1/PkKwOJ4qWOyys38Hq+B4CnKli1Ukte62bNbhcSHUMOBp6FrkCqbDOIkUMQOA1PFmPD4mrGOSw89PTn+3xrRjdxV9e8wqkVGTw/du7eVx8z3P08hwrsS0gsldiWuYQcQ7va4aWlt7XJlqYSYhtZLgr6jzHEeo+lJSSV5viDccRrXGJYXuODajw6j0N6JRswWwUslhc8qqtp2aMMDcDW/Kx405PZlIPAgg+tVUcTwhQ1irXGhuNOduR1FJ4mSVoS0fp0NDgKeK9WH3otO3VZ3XmI4N7ta/BrDy0I+tq0e1ogkcQHMMT/wAazmBi9vlOvP1Xun9K0u31sIv5WHwt+9Z/Ar++r+P0NfnL/wBPl329imc0BzRHNAc16ZHjGSlH2TCd5dAd8yvJqe8y5cp8LZRwpwVi8bt7EPhmMgj3eJixqKEDZ1aFZNSSbEEI3AdKZUnGOq3p7lenCUtGaP8Aw9ht8Zd0u8LFi124lSpNr21BN9NdCeArrAbDw8BzRRhDlK3uxOUkG1yTpoLdOVUcXaOYTpGq5kRsPEwEUrMc6KWk3g7q5cw7p4gGucD2lxRjDybgCXDzSx++oUxMq3c3N1Oa+nlSlUpX09Bjp1La+pexbBwyyPIsSh5Qwc6kHN73dOgvzsNa8wvZ/DRLlSMAB1k4se+num5N9OQ4Ckti7XmnScd1nhNkbcyRhi0YZc0bnNx8ri1G2HtlsSSQAEEUBNuIlcMzrx5DL8aOLpu1lrf5Akpq93ptFlh8KkYIQZQzM51OrOSzHXqSaLUqU7QSSpUqV0gZGo6NSiNRkaqrReRfYdM2Db+c/QVmcIo3xvwSwP8Atu37VrtjrmwpA5M36Vj8SpSR+uhNuepv8rV5jiHhrtvqe15csfC4E9V9R8QPMVc6IHFrkfdINgPO2vnVzvflSkEGfDIByz3/AP0f61I5NKu8DPFiT11Mzm1PCoOOiyt0/wA+w8sldiSkhJXYkrRwmJca3leGSlt5XhkrmEmIM0leby6kdO8P1H6+lLmSuN7Y3HKiwnLnkxuLddPjXO1kyYZQeIf/AKn9qJEt5BbhxHlS/ayYrGijizE8OQFv+1YfHzvVt4L+T1PKIf2kurb9vYq+zsbPMDfkLnjfVq0/aggCMc+9/wBaq+ymBKsL8bj08KN2kxOacjkgC+vE/X5UXLouVZPpf+DnPaiUMK33lS5qp/iWbEFFIYAAEZluDc5mHPT3SOtNbRxm7S4tmJAW4vqTb3bgtboDS2BiyrmIyl9ba6DkNdeZ46i9uQA9Fq7I8jorlnWe2X2RjWM767OyzobSOUVZWa5QHRWK5QSK0NZ+PtUcjStCwhCSPHIGvnEbBbMthkLE9251ptTBdORWhjs1EdPZ+AyB++CChKiRwjNGAEZk4MwsNfAVy3ZvDmNYypKpG8QGY+7IVZtet1FjSUnaeVSEbD2mMkaZBMCtpUdkbPl4XQg6aa8aFF2yYxl3gKARSSL7VTmMThJF0GneOh52peOjtB4Ku2W+D2UuHEhhzO8gBO9mds7KCFu7XI5C/wAqH2e2WYImDhVeWSSVwhJUF20APOy2FVmJ29K0kaMhw7LiYQ4Dhg0UkcjC5A6qQR1WlcV2zaWCbdKFbctJGVnRmCq4Ul1A9m1iGCnj4VztKcXfpf5O9nUkrdbfBsKlUE/ad45o45IlXO0SH265s0gFyiWu6KSAW056aVf0+M1K9hEoOOpKlSpRgnKtRValVaiq1IaLiZpuy2J1dD94Zh6aH6j4VU7awlpCfMfOibBltiY/EkfEEVdbWwVyTXnOZQw1b9V8Hq+S1vsWe+8R2C+aG34WYfHX9aBIMrEdD/WutggrK68iL+qn+po+1sOQ2YcDxpHBTUKyv35FjmdJzpyS89/pcWD11npcPXuevR2PIXD56hegZ6hepY7cKXrgvQy9exIXYKOZrkmoxcn3HYRc5KK1ZZbJhJOY8BoKR23A0mJXS6oo+Juf2rRwQhVAHIV7/Dwz5vL5V5apN1JOT7z2fDuNBJLRKwDZOEy2NZfakl55D+d/kSK1u19oDDxXHvNog8evkK+abcWVlshNnzK3m2gZtCSL9OF7m4vbX5bTcVKpbwMHmtZVJKAur/aJgwF0VfvJcEEqy2J/FoeHLxBqxZqHhociBdOZNhYXJubDkKjNW1CNtTDk7lhVBH2TGV42mkaEpIkcdlAjEhudfvkH3b8Kv6osT2njMKtGShkTeAtGGyBZY42VlDe9dyvmD01Kpg/MIp4/ynWH7N2dZJJWlkWWOQsVVbiNHREyjQf6hJPM0ntPswRhmEZMjLDiUVbC7GeUScb6W1FO4jtRErOipKxQShWERKPJEpZo1bmwsfgaXw3a9BBE8qSZniWSTJESI1vlMjAHRCQSOOlKfY5oau1yYWHsv3g8szyuJY5MzKousSuqR2GlrObnma4j7JgI8ZmYxtE8UahEGRWIN2I1kYWABPL411j+0yAyImdTEVDSGEtGCWjGW9xckPp8fNqHtDE8+6CyC7SIrtHaN3jvnVW4kix5W0NdtSvY5era4ivZNs+Z8QzkvBIx3MYLPDl4kcFso7vI63NaKqyfb8ST7ohz3kRnCXjR5PcRm5E3HxHWudndo4p5MiCQEqzKXSytkbK4U8yDa9HF04uyYMlUkrtFpUqVKcJE1aiq1Kq1FVqW0WbjkE5Vgy6FSCPMG4rd4HFpiIgw8iPwnmK+eK1WuwtrbiTX3HsH8Ojen0vWdxvDdrC61W7GhwXE9jOz0e7mpGzwj5vMfGupoAykHmKdfUaedCy15qx6nG3mzHYiMo5U8q4z092kTLKD1WqrPXqOFn2lKMnvuPK8XBU60orT+cw+avC9BzV5nqxYq3DF6f2CAZvJSfoP1qpL1Y9n3tOp63X4/wBQKp8c8NB+NvqaHLYOfELwTfp/JrFWiggC50tqairVF2t2nkjESnWQXbwT+p+QNYNGk6s1Bd5tV6ypQc2UO2tp7+Ut91dEv0HP141SYRmsSzFsxBBItoVXgvIXvodaBNtFJHEepD37y2IOXVkPQEc+Gtr6i7TNXq6cIxSjHRHlakpSblLVkZqEzVGahM1PSEtlzWabso3+Zs49u8ZjveyIsu+ZeHN2fryrSGqbZPaNcSUyZLM06nvnN7MjKVFtbqQT0uONBUUG0pb7gIOSTcd95xh9j4hJGUSIIC80lgp3jGUN3CToAGa9xqbCkE7NYsQhA8ILwDDSd2QgRoWyOvV7Mbg2FaupXHRiyKtJFFP2dZoZ4wwG+mjkUm+ipudD4+zPxoOH7Nyri1mYxtkmmfMTIZGSRWAXXRQuYDKNOfgdHUqOjFu++pFVla2+hQT9nnOKMi7opJJFIxkVi6GMKCEHum+UanhrxomzdhPE8BLKRCmJVrX1MsgdbeQverupXeyje++pztZWtvoSpUqU0WVKtRFalVaiq1caHjKtRA1LK1dh6FoK5teyW1s67ljqgunivT0+h8KvytfM8Ji2jdXQ2Km4/Y+BGlfScFilljV14OAfLqPQ6V5zmPD9nPGtH9T0PL+IxwwPVfQy/ac3l/kCj9f1qkzVodsx5pW8/oLGsyxsSOhtVnldTFFw6e4POKOFwqrvVn5rfoFzVM9Bz15nrXsYVwxerzYkWqHxU/O9ZwvWr2KRYelZHNXaEV4m7yVfaqS6JL9/8GkmlCKWbQKCT5AXNfKu0W22JaViFLG/evlVRpYtwWwtx6Hia+p4iESIyng6lT5EWr5bOhVmVuKkqw8QbGg5XFPE+/2F8zk1hT09xHZuHKgs3vN6WGl9LnibniaaZq5LUNnrdjGysYcpXZ6zUItUZqGTTEgTRVl9n7OxCSITFpA+OI9olpN6c0drHS+g1rUV5S5QUmmBGeFNHMLEqCwykgEi98ptqL87da6qVKMAlSpUqEJUqVKhCVKlSoQoFoi17Uro4IK6Fe1KE6dCvonZf/w4/Jv/AHapUrI5p+EvP2Zq8r/Ffl7oTxX+pJ/u+tZLGf6jef6CpUqlyr8WXl7o1+c/7eP/AGX0YGoalSvQnljlq1myeAqVKxeb6Q/X2PQ8j/5f/PuaaH3RXzftF/5c385+gqVKXyn8SXl7oXzb7i8/ZlW1DapUr0R54G1c1KlEcNHXlSpQiiVKlSoQlSpUqEJUqVKhCVKlSoQ//9k="/>
          <p:cNvSpPr>
            <a:spLocks noChangeAspect="1" noChangeArrowheads="1"/>
          </p:cNvSpPr>
          <p:nvPr/>
        </p:nvSpPr>
        <p:spPr bwMode="auto">
          <a:xfrm>
            <a:off x="63500" y="-384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4" name="Picture 6" descr="http://www.renuevodeplenitud.com/wp-content/uploads/delicados-espiritu19FB.pn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60" y="4225156"/>
            <a:ext cx="2337792" cy="24027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7486279"/>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fltVal val="0"/>
                                          </p:val>
                                        </p:tav>
                                        <p:tav tm="100000">
                                          <p:val>
                                            <p:strVal val="#ppt_w"/>
                                          </p:val>
                                        </p:tav>
                                      </p:tavLst>
                                    </p:anim>
                                    <p:anim calcmode="lin" valueType="num">
                                      <p:cBhvr>
                                        <p:cTn id="8" dur="1000" fill="hold"/>
                                        <p:tgtEl>
                                          <p:spTgt spid="2050"/>
                                        </p:tgtEl>
                                        <p:attrNameLst>
                                          <p:attrName>ppt_h</p:attrName>
                                        </p:attrNameLst>
                                      </p:cBhvr>
                                      <p:tavLst>
                                        <p:tav tm="0">
                                          <p:val>
                                            <p:fltVal val="0"/>
                                          </p:val>
                                        </p:tav>
                                        <p:tav tm="100000">
                                          <p:val>
                                            <p:strVal val="#ppt_h"/>
                                          </p:val>
                                        </p:tav>
                                      </p:tavLst>
                                    </p:anim>
                                    <p:anim calcmode="lin" valueType="num">
                                      <p:cBhvr>
                                        <p:cTn id="9" dur="1000" fill="hold"/>
                                        <p:tgtEl>
                                          <p:spTgt spid="2050"/>
                                        </p:tgtEl>
                                        <p:attrNameLst>
                                          <p:attrName>style.rotation</p:attrName>
                                        </p:attrNameLst>
                                      </p:cBhvr>
                                      <p:tavLst>
                                        <p:tav tm="0">
                                          <p:val>
                                            <p:fltVal val="90"/>
                                          </p:val>
                                        </p:tav>
                                        <p:tav tm="100000">
                                          <p:val>
                                            <p:fltVal val="0"/>
                                          </p:val>
                                        </p:tav>
                                      </p:tavLst>
                                    </p:anim>
                                    <p:animEffect transition="in" filter="fade">
                                      <p:cBhvr>
                                        <p:cTn id="10" dur="1000"/>
                                        <p:tgtEl>
                                          <p:spTgt spid="205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054"/>
                                        </p:tgtEl>
                                        <p:attrNameLst>
                                          <p:attrName>style.visibility</p:attrName>
                                        </p:attrNameLst>
                                      </p:cBhvr>
                                      <p:to>
                                        <p:strVal val="visible"/>
                                      </p:to>
                                    </p:set>
                                    <p:animEffect transition="in" filter="fade">
                                      <p:cBhvr>
                                        <p:cTn id="26" dur="1000"/>
                                        <p:tgtEl>
                                          <p:spTgt spid="2054"/>
                                        </p:tgtEl>
                                      </p:cBhvr>
                                    </p:animEffect>
                                    <p:anim calcmode="lin" valueType="num">
                                      <p:cBhvr>
                                        <p:cTn id="27" dur="1000" fill="hold"/>
                                        <p:tgtEl>
                                          <p:spTgt spid="2054"/>
                                        </p:tgtEl>
                                        <p:attrNameLst>
                                          <p:attrName>ppt_x</p:attrName>
                                        </p:attrNameLst>
                                      </p:cBhvr>
                                      <p:tavLst>
                                        <p:tav tm="0">
                                          <p:val>
                                            <p:strVal val="#ppt_x"/>
                                          </p:val>
                                        </p:tav>
                                        <p:tav tm="100000">
                                          <p:val>
                                            <p:strVal val="#ppt_x"/>
                                          </p:val>
                                        </p:tav>
                                      </p:tavLst>
                                    </p:anim>
                                    <p:anim calcmode="lin" valueType="num">
                                      <p:cBhvr>
                                        <p:cTn id="28" dur="1000" fill="hold"/>
                                        <p:tgtEl>
                                          <p:spTgt spid="20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3456384"/>
          </a:xfrm>
        </p:spPr>
        <p:txBody>
          <a:bodyPr>
            <a:normAutofit fontScale="85000" lnSpcReduction="20000"/>
          </a:bodyPr>
          <a:lstStyle/>
          <a:p>
            <a:pPr marL="0" indent="0" algn="ctr">
              <a:buNone/>
            </a:pPr>
            <a:r>
              <a:rPr lang="es-CO" b="1" dirty="0" smtClean="0">
                <a:solidFill>
                  <a:srgbClr val="FF0000"/>
                </a:solidFill>
              </a:rPr>
              <a:t>Efesios </a:t>
            </a:r>
            <a:r>
              <a:rPr lang="es-CO" b="1" dirty="0">
                <a:solidFill>
                  <a:srgbClr val="FF0000"/>
                </a:solidFill>
              </a:rPr>
              <a:t>5:15-19 </a:t>
            </a:r>
            <a:r>
              <a:rPr lang="es-CO" dirty="0" smtClean="0"/>
              <a:t>dice:</a:t>
            </a:r>
            <a:r>
              <a:rPr lang="es-CO" b="1" baseline="30000" dirty="0"/>
              <a:t> </a:t>
            </a:r>
            <a:r>
              <a:rPr lang="es-CO" b="1" baseline="30000" dirty="0" smtClean="0"/>
              <a:t>«</a:t>
            </a:r>
            <a:r>
              <a:rPr lang="es-CO" i="1" dirty="0" smtClean="0"/>
              <a:t>Mirad</a:t>
            </a:r>
            <a:r>
              <a:rPr lang="es-CO" i="1" dirty="0"/>
              <a:t>, pues, con diligencia cómo andéis, no como necios sino como sabios, </a:t>
            </a:r>
            <a:r>
              <a:rPr lang="es-CO" b="1" i="1" baseline="30000" dirty="0" smtClean="0"/>
              <a:t>16 </a:t>
            </a:r>
            <a:r>
              <a:rPr lang="es-CO" i="1" dirty="0"/>
              <a:t>aprovechando bien el tiempo, porque los días son malos. </a:t>
            </a:r>
          </a:p>
          <a:p>
            <a:pPr marL="0" indent="0">
              <a:buNone/>
            </a:pPr>
            <a:endParaRPr lang="es-CO" b="1" i="1" baseline="30000" dirty="0" smtClean="0"/>
          </a:p>
          <a:p>
            <a:pPr marL="0" indent="0" algn="ctr">
              <a:buNone/>
            </a:pPr>
            <a:r>
              <a:rPr lang="es-CO" b="1" i="1" baseline="30000" dirty="0" smtClean="0"/>
              <a:t>17 </a:t>
            </a:r>
            <a:r>
              <a:rPr lang="es-CO" i="1" dirty="0"/>
              <a:t>Por tanto, no seáis insensatos, sino entendidos de cuál sea la voluntad del Señor. </a:t>
            </a:r>
            <a:r>
              <a:rPr lang="es-CO" b="1" i="1" baseline="30000" dirty="0" smtClean="0"/>
              <a:t>18 </a:t>
            </a:r>
            <a:r>
              <a:rPr lang="es-CO" i="1" dirty="0"/>
              <a:t>No os embriaguéis con vino, en lo cual hay disolución; antes bien sed llenos del </a:t>
            </a:r>
            <a:r>
              <a:rPr lang="es-CO" i="1" dirty="0" smtClean="0"/>
              <a:t>Espíritu</a:t>
            </a:r>
            <a:r>
              <a:rPr lang="es-CO" b="1" i="1" baseline="30000" dirty="0" smtClean="0"/>
              <a:t>19 </a:t>
            </a:r>
            <a:r>
              <a:rPr lang="es-CO" i="1" dirty="0"/>
              <a:t>hablando entre vosotros con salmos, con himnos y cánticos espirituales, cantando y alabando al Señor en vuestros </a:t>
            </a:r>
            <a:r>
              <a:rPr lang="es-CO" i="1" dirty="0" smtClean="0"/>
              <a:t>corazones</a:t>
            </a:r>
            <a:r>
              <a:rPr lang="es-CO" dirty="0" smtClean="0"/>
              <a:t>»</a:t>
            </a:r>
            <a:endParaRPr lang="es-CO" dirty="0"/>
          </a:p>
        </p:txBody>
      </p:sp>
      <p:sp>
        <p:nvSpPr>
          <p:cNvPr id="4" name="3 Rectángulo"/>
          <p:cNvSpPr/>
          <p:nvPr/>
        </p:nvSpPr>
        <p:spPr>
          <a:xfrm>
            <a:off x="3491880" y="4472250"/>
            <a:ext cx="2664296" cy="2339102"/>
          </a:xfrm>
          <a:prstGeom prst="rect">
            <a:avLst/>
          </a:prstGeom>
        </p:spPr>
        <p:txBody>
          <a:bodyPr wrap="square">
            <a:spAutoFit/>
          </a:bodyPr>
          <a:lstStyle/>
          <a:p>
            <a:pPr algn="ctr"/>
            <a:r>
              <a:rPr lang="es-CO" dirty="0">
                <a:solidFill>
                  <a:srgbClr val="FF0000"/>
                </a:solidFill>
              </a:rPr>
              <a:t>La santificación incluye, ser cuidadosos en todas las áreas de la vida. En la familia, ser honestos en el trabajo, en nuestros compromisos comerciales, etc. Etc</a:t>
            </a:r>
            <a:r>
              <a:rPr lang="es-CO" dirty="0" smtClean="0">
                <a:solidFill>
                  <a:srgbClr val="FF0000"/>
                </a:solidFill>
              </a:rPr>
              <a:t>.</a:t>
            </a:r>
          </a:p>
          <a:p>
            <a:pPr algn="ctr"/>
            <a:r>
              <a:rPr lang="es-CO" sz="2000" b="1" dirty="0" smtClean="0"/>
              <a:t>Lea hec.4:13.</a:t>
            </a:r>
            <a:endParaRPr lang="es-CO" sz="2000" b="1" dirty="0"/>
          </a:p>
        </p:txBody>
      </p:sp>
      <p:pic>
        <p:nvPicPr>
          <p:cNvPr id="3074" name="Picture 2" descr="http://www.seminariosyproyectos.com/web2012/wp-content/uploads/2013/05/discusion-33.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72200" y="4278266"/>
            <a:ext cx="2415140" cy="2517712"/>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4" descr="data:image/jpeg;base64,/9j/4AAQSkZJRgABAQAAAQABAAD/2wCEAAkGBxQSEhUUEhQUFhUVFhUXFBUWFxUVFBQXFBQXFhQUFxQYHCggGBolHBQVITEhJSkrLi4uFx8zODMsNygtLisBCgoKDg0OGhAQFywdHCQsLCwsLCwsLCwsLCwsLCwsLCwsLCwsLCwsLCwrLCwsKywsLCwsLCwtLDcsNyssMiwrK//AABEIALcBEwMBIgACEQEDEQH/xAAcAAABBQEBAQAAAAAAAAAAAAAFAAIDBAYBBwj/xABGEAABAwEFAwkEBggGAgMAAAABAAIRAwQFEiExBkFREyJhcYGRobHwMkLB0QcUI1Ky4TNicnOCkuLxFSQ0Q6LCU9IWRIP/xAAZAQADAQEBAAAAAAAAAAAAAAAAAQIDBAX/xAAiEQEBAAICAwACAwEAAAAAAAAAAQIRAyESMUEEMiJRYRP/2gAMAwEAAhEDEQA/AAMLuFQNtrVK20N4rn00PAT2hca8cQpWwg3AE8BOATw1ANCcCuhq7hQHQUguJBBHLsJiSAfCaQuSuYkG7CUJApSgnC1OZUc32XEdRIXJSlAWqd7Vm+/PWAVap7QvHtNaeqQhcJYUAfpbQsPtNcO4hW6d70ne+B15eay2BItARsNoysDoQeohPxLC4juyUtO21W6VH9pkeKNhtMS7jWTp35WGuF3WI8irVPaH7zD2GfNMNHyiXKINTvukd5HWD5iVaZa2O9l7T1EeSAv40uUVTGljQFwPTsaqNepA5AT4ksSjaCVI2kUAsSSk+r9JSQHmjrkZ9xnYXs8iVAblafZa8cYeDGZHvDPRaABMs7cz695yndVqAJuUj3qo62sf+Fyb/hrxpUH8TKjPGFqmhStCPIajIts9UaOpu6qgH4oVhlGvvY7sId5FarkwdQD1qN9jZBOBvcB5I8hoAGMe0COsQht7X22iIkF/Dh1wie0dtbQBJx7s9WtJGQ1Xm9WuHOkznoevfCrGbIYqX3WJnQEaQDE8elVH33WZljJzmd/UQoqFLPMmNcujirdnu81KjubMNmPXan1BJb6FLr2ic4gObiH3hkR1jetI10iRmD4rDWWxFhJjQ6b4K0Gz1bDUNIuJkS2TIHEeKVPQ1KSnNErnJpEhhchTYFzAgaRQuhqeQuYkB0MSkLkJwagOFLAngKQMSCEMXeTUxcAo3VuA70wbyS45gGqRJKXJoCJ0bgq1ZyumzlQ1LLxQA19uqM9l7h2ldZtRaGe8HftNHmIT69nCGWimmG32Sv51qe5jmBuFodIMznEQRktY2kFgPo3H29X92PxheiBAIBOASATwgOQknriRMK0Jtm1Pr3nJ4TbLv9byfipaLLApmhRMU7Qgj4TnDI9R8kgE9wyPUkHn/wBI9Qyxnu5kjcdwWJpNmGnSR5rY/SK95czE2GgkB0ZGdBPHJZFhxDrIz8gtcfSfq4ZJwt3cFuNg7mdy2N3scmR+0SRn64oJszdHLc10t0OLUE/FehWC56lE80l4wiHghpaekbxl0rHPL46MMddhm2ezjmNNWiMtXgajpHQsHcjyy1Au1bEbpnTwPgvXLVerqNEctDy7EGzli6DA1MryWnZ6lZ8MaJMNLieaIJ38MkYUs49Qpw4A7iAUjRB3BMu+ngpsYXBxa1oJnUgAEqxCtih+qtO5C7SyCQOKNtQe1e0es+aQUi1cDV19Zo6epV32o7h8UwtAJrq7W6lDqtYnUofaqphMl2135BimBlvPyQi2XlUfq8xwBgdwUbBqoawyKcC7bqrm1XAOI9nQke4Eqdtqj33dufmu3k37V38P4GqKEyG7jtT6j8LjIidFom0wNyzWzI+1P7J+C1cKaaB7VWqtV54VWtkEjCrU1CLUi9ozz0HiUJtEcE4Q79HJ/wAw/wDd/wDZq9EAXnf0ef6h+X+2fxNXogTB6eExIFBJYSXQuoDAhNsYyPZ5AoRZtpaL/Z5Q9VN58gi93ulsj9X8DVC9rbArDAoWlTsQEoCc4ZFNxACSQANSch3oDfG2NmoghruUfuDM2zul+nciS0t6D9urXSFM06wnFJbGoIOR8fFZSw3UXtJa0wBI6TwjvVcWk2i1A1zONwB4AYgAB+qCvUbDdwaA0AQBCed8YrjmwfZABzRuMx1QtV9dqwQ0HmGCMucI3LI2qw1LLaMbAXMxSQNQN60Vpvai2kaoqBoIkt96Y0G/VY3uumXrtavOoyvR5OXNLmjMCHMIzQqwXNSpMDWt0ESSZKt2Su2oxr25hzQR1Rp0KZaTHTnzy8r0qm72dITTd43OcFcKSaFP6q4aVD4qtVu8n3ge9EnKNzkGC1rKQYKiNIK/a3c4qm4oCvUah9qaiNQqhaHDiE4Qa8KtXOXertQSqVqHkVUIRvUfau/h/A1QtCs3u37Z38P4Gqu0QikL7MN+1P7J+C1ULNbLD7Rx/V+IWmKVMxyoPbjcfut16SrVpq4Wk8AuU6eCkOJEntSMKtbUKtARe0oRaCnCGdgj/mXfu3eYXoIXnuwn+pP7t3mF6E1MHJwC4nhIjwUl0FdQHnNWx02tOFgEA6ZeS5cfsfy/gaprYfs3dRUVxjmevugJVUE6ep7EL2j2kZZRhHOqn2WToPvOO4K7bbY2jTqVXaMbJ6eA7TA7V5HVtb6r3VKhl7jJ6OAE7hwVYY7LLLQhe191rUftXc3cwZMHYNesoZUGXd5p7QOzs+IyXXCR+f5reTSDaogg8D/2J+S9W2Iv+nWpto1HBtZsATljAyBnjlC8tI9eh0cUm5aEjqO/+ZTnhMpqqxyuNfQNexB2q8/+kmzNDGHIHG2BvMA59USO1Hvo2t1S1Un0nPxOo4Ze454H4oLjviHDLdCwG2N4ivaqjmkljSWMPENJGIDcCZK5uPiszbZ5y4qdkvavRypVHAfdyLe4rU3FteKjgyu0Nccg8TgJ4EH2fFYcuzmexKm2MzqV1XGVhK9jXChmzds5WzsJMubzHdbcpPZB7UScuezS4je5V3vUz1XqBI1C01IJJQ6taCdMuk6/kr1ppguz3Ks+iEQgS2lxnOevNUm0DHHjkAj9Syt3qQXZIJwmP2fyVSlpmXUI084XajyDlBEN1zzwjFn+1K0TbuHoKM2JsmdyexoDq2l5JJAJPTmmsrn7vijlOw084z7Z/srFOx09cI7vil5DQVY7zdTMhruGR+EI2L3qNEkHSfdKc2k3cB3KreToaUbGl6y2w1mPLmw0A5yNR0Z5IrWtAdTBHR8PmgVzZWc9Tz5lT3DaG1nOpuJADfdgEw0ADPqWcytpm2h8oZXWvoXLRNd9M4nBpaAS7OHNB3RxQF1CmHvbhkB7gCSZHBaSFtPsH/qT+7d5hehhedfR6+bW8cGOjvavScKYcCeFSNsmq2k3MkEuO5rQNe+AESASIwNSUspJh5tbnfZP/ZSuM8ztUFvf9k/qTrhfze0qb6VA36QrThswZ/5KrR2MGPzAWBZ6+BWx+kgjDRzzxvy6MDZPfh71j2GfQz9dq24/1Rl7Pp/E/PLIqafX9yFWfln35KWi/wBf2C0Sla31+Yb8U4+tfmmg9XgfiSnD16AQYlct+VLLynJGDVpOpOM6B0S7U5iMutUB69Apk5jPjvHxcuz6kICQD1n8WlO6/j+SY0D1HyXX8PXkgNjsDW5tVnS10dYIPl4LVOKxWwhHKvGc8nlwIDhPbp4rZ1Aufk9rx9AVuvF4qEAwBlmYUFe8S0S7flkfyUl5WEuqSO3MiPDNVbTdxIEECDO9KWDtXtNteOdGR7fgpaVqJzjxUlSyYmwXDuXLPRawQ4hx46fFG4O1G12ogt6XAb+PUtfY6nNKylrpscRL4jg4fFEbO+MhaHZ/u/kg01srgbtB3ySfiqVjuj6xLnE9DRoOwp9paGOD3PNRup9njAAwjTNFbMw0mYqDWkkglgMhrdMs1lnlfjbDDrdYi1XVUs7zJgtkgjry8CEZuy18owOOuh6wnX5XFTlHHWY7gB5gqvsq5rec/wBkk6idwGnYVWN3EZST0J8pCE221hxIBHaQPNall4URw/kUzb2ojSf5VUQB3YzFRgb2u0/ZJVfYqg/6xUJa4CBmQQNdJhaY39SH3u5MdtJSG5/cPmpk1SopZGAWqo45Aup57smNmFma1mcKr3YcuUcZ6OKs1NrKP3anc3/2Q227U0zoyp/x+astJ/o/pObbH4gQDTPmF6DbbRhaV57sReYfanQ0j7N2scQtLe9rOgiXENHAF2QJ6M0WiRduMHC6qZxVXc08GtnzIjsR+m6QCP7HeFjKu2NjpnAKowU4pgjMSAR3yCVqLrtTajMTDLXQ5p4tcBBjsTC4kuwkgPJbwf8AZu6k64383tKr3ifs3dSkuQ83tPmp+KU9srEKvJQecC8DhBa2cuOTVnTcFfdTLulvO8NVrL5P2lL/APTypovcIkpf9bi1x4plNvMrVZnsa7Exzcvea5vmFQoH1l8V6/8ASZUP1FwE+1T7BjEryFgn1681vx5+c2wzw8auMf6k/NPBn1PwKrt9epUjfXqCtEpgenx/MJT0+P8AUmN9a/IJ7fWqAc3P1+aObO7MvtbzFRjGtyJIcTu3ZeaDU89/j+ZRu4bHUtDjSouDGk89zsx/Jv7VGd1OlY6taux3HQsj5bVD3wQXFzRE7g0aab5RB7+CG2nZB1Jsi0uJy/22Bv8AKPmqjbQ+gQK4BYcuVp5RwxN+c9a58b5fV5TXxZtdMFB7RQ6UatQiMwQRLXDRw07D0HRC7Q5PRS7BalNRGmrVY5lQlMIuSUgpdCkotkqd9QZuOjBl1n8vNVImu3Za2MqBr2OLSDmM4w56I9VtrRLqeMgDQiAPkhVkcGkZS7kz1DHEmeoKR5OGCcvDPoWWXHu9NseTxxCWjlg0SQTiLpkamTHeUao2YNAAyA0VShQDSDGekoiFWtI8tuCkkWJ8rhKQV3sVWsxXnlU67oBKZB1ZqpVl2tUOslU7NWLpk7zHVuVxOxrZW08nVc4T+jcPEL1TZuwU6zKb6gxOGeehPSN68So3iWGWgZiDORgnUdoXuGxNbFRYRwSsGx6ns7ZAC4WahinM8lTBJzzkN9SpnWRsgxBGQjhw6lcp6HrPiFC85ppQFqScSkkp4reX6Nyfcx5vafNRXofsynXOeZ2nzU/FQr8dHJn9Z3kPktJcNLmhyy+0f6IO+7Uz6jIRS4rzcWgCAIWXJOnRxX4f9ItriyVI34Gfzuz8AV5fSHDt3+K3+3Nnq1bPDG4oqNeY1hocNN+q8+oOBGevaujg14sObfklnr7U4Jpy9f2XQenx/Nbskg9afJPaPUf0qMO9SPmpGD1H9KAv07OeSLz7Mhu/NxBIHYM+0LS3E9tGrSqAgB9FuLTJzOaZ/wCPcht+EMs1lYCMxVqu/ae8NHXzabc+tQNLXULKROImvizygVS0eSx5JvFfHdZPTDerarCACekaLMX6HVGOpsJbIGJ2WQJ0z1lGLlYBTHBBqhLeVJENLiQ7XKcslzcXut+b1FPZeo+oKlmd+lZiwbwSwEiegtGvQgtrvhzfabviMwR1gq3snbcF7MO4vYD0y4MPg4oZti3k7XaaY3VnQI3El2R7V06c0qD/ABaTm0hS1LaRBaAec3pynNAwx8YoyHZ4K3dZMFzshMD4no4J6GxijtPQbZ6lN1N/Kiria7KA2QC2OORRKhDqeYIxw7PXMDLryQq6dmW2l7nvdhbIIAHtge1nuzyRouyiNMo4RuS3PUFxvt2kwjJT4VxjhCitNWB63p6I9hUzXBVGVEOt19ijUwuaS0gZgjI5zl1EJWbOUcfUgIRUvEiTlqYyM6cZVrlsQy3xHborFt2Oc1japeJccIyy5y58+bDj6yum2PHln+sGtqKQpXTZbSxoFVzGyYyeXu94b8hl1rDMvcVGhpIx+8NNNV6LtHdlWvYrJZwWtbRwNMyRUaGxmOOU9qye0OwrKDeWxEsJAI9ktLiAIjUTA7VOH5nBlZjMu6rL8blxm7GYvMHCSHEfGdAq13sI3kyrltpNiJMDTs0Ri27O06YYwVCXOgknLDzZIyOee9dW/GOfHus9RoY3BvGAOMmpEeK9m2We6z0gwtmOGS83uq7RMU6tNzg5rmuGbgGOJw57iSJ6l6fRtUZFmeUwR2rPLkx/tc48mho32Yjkzn0j5Lv1yo4jmho36k/BQU6akantOlrletJQJIDx68z9mV26TzAmXkeZ2hduo8wJfFRet9m5Wk+npiGR6QZHiFnrqtzqD8FQFp6VpmKvUuhj2hry50OJknnZiMOLhvS69Vctl3F6zXg129Bdotn21vtKIAf7wmA/r4HpQW+rQLJWFNrnFpaHZ5lsk5eCtWLaAHQ9hUzDLG7jTzxzmqzj6ZpktcC3iDkfgkD0+P8AUvQKVKz2yG1BDhvBwuz3gjVC7y2KeHH6s7G0bnS1w6JnC7wW+PNL76Y5cVnrtlQ71P8AUng+o/JOtNiq03YHse12Qgg5zpBnNKlY6hfh5N8zmC3SDnuWlyn9slraK1O5UtOKGc1rXEnANcI4DOVLclI1WUGM5zpqgtGrQakgnozT/wD4/aLZa6jGNOTs3OBDWgAAZ78gNF6Vs3sxTsTYa6Xn2nECT0TuCy5M5rTXjwu9h192sWSzx7xENH6xHwiVm617BzGgEnjpE9i2N+WGnWdNRodBAE7swCsdeFxUsTiOZBOmmvSsuPUVyW5UM2SBdeVInfVZ41WJ+19sP1y0iP8AcMFEdl7vDLZZ3hwcDXpAEa/pAePQh+1VncbVWdhJBecwJ8lvvbHTOvrOMwCeMIuGywRwVWy2wsECO5KyUnCSCSCTDT8Cgm6uC3MbRa6JLG4HCc9NY7+9V7RT5znAyJ160Gu6hJkyOIJI7Y3rT7LW2zYi41Wk06lAjMQcVTnZncomOq0yz8pIExvVe0vzaD19390W2jvGlUtNbknNd9tVMNg5FzjlGonegTycRJ0iBx6VpGaZ1TInvQ2i5tRuJwaZqPiRuhsKC+7aGswzm7yVKxWsAUxPvHo1wgZnJGuhG1oVDSp4mtAyE88EHoLSE6nt7zcNWyMqNaZEPLYI35BPvi6qjKHKF4BY1shr5DgSBoMjqM1Vu+w4aJdlhdk4wDE7x06rm5vHrc3XX+Pw8mctxunpF82qlRo2Wo+hi5fk8LcbxgL3MHHOOUnsWM2723dZq9WzUqFKaZw8o8ueD0imct/St1t9QayxWd5Eii6nHRkMJ/ma1ecsuqlbn1ateA5xLnHFhMnKG/JRriwv6njhy8mNvkxznvrPkCXOMxkJ3nm8E223i6qS5z4cJkAQB0dU5LVbKbHVm2xoaQWknC90hrgBOcAwsfbrA4WmoAMUPeJaCRqd8aLrlxvbl1cbpauW0n6xTIykgj+L2uzVerXZacdNuYkg6xrHSvIbqltZsjSezI/NelbGPxvpg5wHZHPeFy/kal2249+LfWClULTjwnSIByG/PepYhXixjKZdgbq0ZAe87D8lVtHtFTxZ7ukZI11cSXRtLxu8DzO0J12HmBRW883tCddx5oRfRwSomd/HzVumqNE+u0qyxylTBbambW7oaweE/FAphG9rG/5p/SGn/iBPggzl0Y+mF9r133q5hGZ6+HSvV9l7za9gLjAaM+xeKrZ7J3pgpkkBwjCQfdn3o+6s+XCa224s76rc2vaqgXYAJaXAYt+e8DWOlDb2u+mxzX0yQwlsEujnOMlrgdJAyMIQ5lOgQ2ow84Ti4h33dx/NGq1GnhBaMZBbh4AA5kj7wHmvPzzsvcLLLfuLtu2i5IGnQhsc59QDUyS6B3q7stfbrSKmKJYYyzBEZOHXKG2ayh7C4CASYIGeUjCOOvgptlbsdZw9z4bia3m6u+zEF5G6QJ7VXFn5bXx5ZW/4tWl5JOkSN+eqBWoSXdaKWuvzXGJOscd8IdeNLA6JkODHgxGVRgePxLqhW9o7kbFqswGn1in+JUL0aeWqOxZYn5bvaKJXAJtVn6K9I/8AMSg19Vc3n9d341fxH0EID3GS12kNcIOZz1zyCvUBB6B5J9JlE0muIqctJzlvJYeqMQdoo2u1E8Tu7BmqTRGz1gTAHXrAWRvywOo1pA5pzY4adPVBR+7rTgyJydJ1zB6etEadRjpxQYa4iYIkDJVKVgBcFHAHVKmrpidYOZJ6/gpLRejMwDPCAfNWXPBPOz7FTrWWifdIP6uXhojZaBrxJeQ70AoXsJaBuRGtY4nCT2gfBaXZTYp9sZjFdlNoJBBGJ3Y3h2o2NK1135Xs1MYHyIHNeMTe46diI2b6R3yBUsdnqSQOGpA0LCuXtdIsdUBz+Uw78OHdllmiP+BttOCphgtIc0DJzsJBhx4aLm5OXHG9x04ceXjuVuvpB2mNhstF9Wg2u2ucBpkgNHMxaFpnRedWT6RKb3Yad3WanrmYd4YAtzt+xl43WyoGkGhVAe0HNhDcLusc5p6ivPbg2coMqwSahdhwk82CWgkZGMiYnoV5ZYTDys2XHhyXK449D1w7RVn8pWcQOSo1nsY0BrGltN0GBqtLc5H1ejkAXU6c6CSWiSVlqFyOY21No5g2esxrZ5we9hDWidZ4oxRtBZRpNORDGAjhDRIWHLZcZYrDGzKy+z9qLt5MjG1vOEtcAIPHNDthGYq7oGTXO06YWntrBabvbDgHU3anhMEd0JbMbO06XOZm52ZJkz8lz3L+Olb6ayrSx04mM2n+UyqNpPOKIsBA0HeVSr0OdiOQ+QVceXjdsrNq8pJcqeI7h8lxdf8AP+k6eL293N7U6wu5oQuvUJ3lPpHLVaaLY/Sfkp21hxHes/TUoS0ewDaV2O0vIOkAcDAGYPehTgil6Z1HetFS5NbY3pnYpuBVu6rWaVQOIluj28WnX5rSbMbNWe1811oeyr/48I5w4tdv6tVp6f0bWYe1UqnuCVyhTcqrZbTZzhd9ZovYwc2nVkFsjjvIngqFgtjXuIpEsbyjQM3EOa484E6RmOmFqbN9H1iHtMqO66jh5I5ZtnLNTYGspANYcbQSTFTc+TvC58sJWmWXkzNS/qdOgXyIya1oIkuGUDgZ16FWuPaV1oDqbgGuAmGAhpbpmTmT1rdWe7bK32bPRB380SeOaM2WlTA5jGAdDWj4JcfFjhv/AEpbHnVTERk1x00BKq22jULGuwPhrQ1xLSA3AXNaCTpkGr1prwOCxu0NkrinXIs7qzjUc9tQVQRhPskUCPaaABx61pIe2W2cDha7OcPN5emJjIS7WexDr/u2oa9U0qZdSDnQRJBhxBcO6Vs7r2odTr2ekLMWVKjWNPKYxjJ5pfhLcswe5V2X1XDHNp0KTWVC77V5BI5zsRaCZ1J3BXqSI3WDtdnwMph0tJaTBDhq4xu4AKH6oP75eZWkvqnyobjrBxZiwmGj2oLp3nMLNOpOYebB6RB16Cjak7LHA/sr122IvJDdcLunccshqqdltLhqPEDLqhEqF5mchHQC4aZ7ikA82foPio3Wbo8lerWzF7rR2T4lQG0Ho7gPJBKlSxyPXwCcynVpYDSc9jhObZbv4iJVjljxKaEGvMvqpUgWqhTrge8cn9+/vWhsO0VmaA00KrNNCTEcIcs1QqAbkTs7mHcoyxxv7RUtnprrt2uslKk6k1jsD3Oc8OY92IuABknoAHYgdotl34i5tO0EzMNxBo6phNtFmawNJ97RU3V2I1Na0cyyl3L2lN/NaKvI0eTOBxDnkvcXAc0YZjehte3V3NBc8OMDVo4dEQrdMtfOQyBKjdTyUZya9Lxtt3ap2PaWvRa+mQHMqDMZjCfvD1uW92Mv5tWm3PMZEb8lg7RYwQSrGz9J1FxLIz1EAjxWPJhLOvZfXs1K25aqheF4sGTnACDJ6BrlvPQszSvqpHst8fmhNrruqPlw3ZRoOxZY4burTvTQ/wCPUuD/AA+aSzgSXYzYGoFIxcSWqUrE8OXEkjCLfTl5UHIpJKok+kCCCDBBBBBgg8QVuLk27wsw2lrnEDmvZEu6HAkZ9KSSVEWHbeOxcykMO8OPOPaMgpnbegs/QnEZ98R16JJKIalW25efZpNHW4n4Kez7a2kNMCmM+Dj8UklehCq7XWs++0dTWj4Ko/aC1P8A/sVOyB5BJJI0+y1qcbdRfXeXFtVhLnEu5oxEDPOOcUzaKyN5VxYRBjLPXeRO75pJJ0gN1IhcISSQHMKloj2uorqSAY0JFqSSAQCc1qSSQTMYrVnZmOsJJJKg1elXGGT7oQSqzM5pJJQH3ZWwOM72kd4TqdpSSSy9Hit2x+GkOJVm62ggJJLny/VQ5Soc0qnXppJLOezV8KSSS6kv/9k="/>
          <p:cNvSpPr>
            <a:spLocks noChangeAspect="1" noChangeArrowheads="1"/>
          </p:cNvSpPr>
          <p:nvPr/>
        </p:nvSpPr>
        <p:spPr bwMode="auto">
          <a:xfrm>
            <a:off x="63500" y="-384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3078" name="Picture 6" descr="http://i.ehow.com/images/a08/aa/4r/treat-woman-well-800x800.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5611" y="4221088"/>
            <a:ext cx="2873896" cy="2533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160843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3074"/>
                                        </p:tgtEl>
                                        <p:attrNameLst>
                                          <p:attrName>style.visibility</p:attrName>
                                        </p:attrNameLst>
                                      </p:cBhvr>
                                      <p:to>
                                        <p:strVal val="visible"/>
                                      </p:to>
                                    </p:set>
                                    <p:anim calcmode="lin" valueType="num">
                                      <p:cBhvr>
                                        <p:cTn id="13" dur="1000" fill="hold"/>
                                        <p:tgtEl>
                                          <p:spTgt spid="3074"/>
                                        </p:tgtEl>
                                        <p:attrNameLst>
                                          <p:attrName>ppt_w</p:attrName>
                                        </p:attrNameLst>
                                      </p:cBhvr>
                                      <p:tavLst>
                                        <p:tav tm="0">
                                          <p:val>
                                            <p:fltVal val="0"/>
                                          </p:val>
                                        </p:tav>
                                        <p:tav tm="100000">
                                          <p:val>
                                            <p:strVal val="#ppt_w"/>
                                          </p:val>
                                        </p:tav>
                                      </p:tavLst>
                                    </p:anim>
                                    <p:anim calcmode="lin" valueType="num">
                                      <p:cBhvr>
                                        <p:cTn id="14" dur="1000" fill="hold"/>
                                        <p:tgtEl>
                                          <p:spTgt spid="3074"/>
                                        </p:tgtEl>
                                        <p:attrNameLst>
                                          <p:attrName>ppt_h</p:attrName>
                                        </p:attrNameLst>
                                      </p:cBhvr>
                                      <p:tavLst>
                                        <p:tav tm="0">
                                          <p:val>
                                            <p:fltVal val="0"/>
                                          </p:val>
                                        </p:tav>
                                        <p:tav tm="100000">
                                          <p:val>
                                            <p:strVal val="#ppt_h"/>
                                          </p:val>
                                        </p:tav>
                                      </p:tavLst>
                                    </p:anim>
                                    <p:anim calcmode="lin" valueType="num">
                                      <p:cBhvr>
                                        <p:cTn id="15" dur="1000" fill="hold"/>
                                        <p:tgtEl>
                                          <p:spTgt spid="3074"/>
                                        </p:tgtEl>
                                        <p:attrNameLst>
                                          <p:attrName>style.rotation</p:attrName>
                                        </p:attrNameLst>
                                      </p:cBhvr>
                                      <p:tavLst>
                                        <p:tav tm="0">
                                          <p:val>
                                            <p:fltVal val="90"/>
                                          </p:val>
                                        </p:tav>
                                        <p:tav tm="100000">
                                          <p:val>
                                            <p:fltVal val="0"/>
                                          </p:val>
                                        </p:tav>
                                      </p:tavLst>
                                    </p:anim>
                                    <p:animEffect transition="in" filter="fade">
                                      <p:cBhvr>
                                        <p:cTn id="16" dur="1000"/>
                                        <p:tgtEl>
                                          <p:spTgt spid="3074"/>
                                        </p:tgtEl>
                                      </p:cBhvr>
                                    </p:animEffect>
                                  </p:childTnLst>
                                </p:cTn>
                              </p:par>
                              <p:par>
                                <p:cTn id="17" presetID="31" presetClass="entr" presetSubtype="0" fill="hold" nodeType="withEffect">
                                  <p:stCondLst>
                                    <p:cond delay="0"/>
                                  </p:stCondLst>
                                  <p:childTnLst>
                                    <p:set>
                                      <p:cBhvr>
                                        <p:cTn id="18" dur="1" fill="hold">
                                          <p:stCondLst>
                                            <p:cond delay="0"/>
                                          </p:stCondLst>
                                        </p:cTn>
                                        <p:tgtEl>
                                          <p:spTgt spid="3078"/>
                                        </p:tgtEl>
                                        <p:attrNameLst>
                                          <p:attrName>style.visibility</p:attrName>
                                        </p:attrNameLst>
                                      </p:cBhvr>
                                      <p:to>
                                        <p:strVal val="visible"/>
                                      </p:to>
                                    </p:set>
                                    <p:anim calcmode="lin" valueType="num">
                                      <p:cBhvr>
                                        <p:cTn id="19" dur="1000" fill="hold"/>
                                        <p:tgtEl>
                                          <p:spTgt spid="3078"/>
                                        </p:tgtEl>
                                        <p:attrNameLst>
                                          <p:attrName>ppt_w</p:attrName>
                                        </p:attrNameLst>
                                      </p:cBhvr>
                                      <p:tavLst>
                                        <p:tav tm="0">
                                          <p:val>
                                            <p:fltVal val="0"/>
                                          </p:val>
                                        </p:tav>
                                        <p:tav tm="100000">
                                          <p:val>
                                            <p:strVal val="#ppt_w"/>
                                          </p:val>
                                        </p:tav>
                                      </p:tavLst>
                                    </p:anim>
                                    <p:anim calcmode="lin" valueType="num">
                                      <p:cBhvr>
                                        <p:cTn id="20" dur="1000" fill="hold"/>
                                        <p:tgtEl>
                                          <p:spTgt spid="3078"/>
                                        </p:tgtEl>
                                        <p:attrNameLst>
                                          <p:attrName>ppt_h</p:attrName>
                                        </p:attrNameLst>
                                      </p:cBhvr>
                                      <p:tavLst>
                                        <p:tav tm="0">
                                          <p:val>
                                            <p:fltVal val="0"/>
                                          </p:val>
                                        </p:tav>
                                        <p:tav tm="100000">
                                          <p:val>
                                            <p:strVal val="#ppt_h"/>
                                          </p:val>
                                        </p:tav>
                                      </p:tavLst>
                                    </p:anim>
                                    <p:anim calcmode="lin" valueType="num">
                                      <p:cBhvr>
                                        <p:cTn id="21" dur="1000" fill="hold"/>
                                        <p:tgtEl>
                                          <p:spTgt spid="3078"/>
                                        </p:tgtEl>
                                        <p:attrNameLst>
                                          <p:attrName>style.rotation</p:attrName>
                                        </p:attrNameLst>
                                      </p:cBhvr>
                                      <p:tavLst>
                                        <p:tav tm="0">
                                          <p:val>
                                            <p:fltVal val="90"/>
                                          </p:val>
                                        </p:tav>
                                        <p:tav tm="100000">
                                          <p:val>
                                            <p:fltVal val="0"/>
                                          </p:val>
                                        </p:tav>
                                      </p:tavLst>
                                    </p:anim>
                                    <p:animEffect transition="in" filter="fade">
                                      <p:cBhvr>
                                        <p:cTn id="22" dur="1000"/>
                                        <p:tgtEl>
                                          <p:spTgt spid="30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0"/>
            <a:ext cx="4906888" cy="5472608"/>
          </a:xfrm>
        </p:spPr>
        <p:txBody>
          <a:bodyPr>
            <a:normAutofit/>
          </a:bodyPr>
          <a:lstStyle/>
          <a:p>
            <a:pPr marL="0" indent="0" algn="ctr">
              <a:buNone/>
            </a:pPr>
            <a:r>
              <a:rPr lang="es-CO" dirty="0" smtClean="0"/>
              <a:t>Existe un Himno antiguo que dice: «Te </a:t>
            </a:r>
            <a:r>
              <a:rPr lang="es-CO" dirty="0"/>
              <a:t>necesito a toda </a:t>
            </a:r>
            <a:r>
              <a:rPr lang="es-CO" dirty="0" smtClean="0"/>
              <a:t>hora». Este Himno </a:t>
            </a:r>
            <a:r>
              <a:rPr lang="es-CO" dirty="0"/>
              <a:t>decía que las tentaciones pierden su poder cuando Dios está cerca. Hablando de la importancia de estar cerca de Dios. Por eso el título de </a:t>
            </a:r>
            <a:endParaRPr lang="es-CO" dirty="0" smtClean="0"/>
          </a:p>
          <a:p>
            <a:pPr marL="0" indent="0" algn="ctr">
              <a:buNone/>
            </a:pPr>
            <a:r>
              <a:rPr lang="es-CO" dirty="0" smtClean="0"/>
              <a:t>“</a:t>
            </a:r>
            <a:r>
              <a:rPr lang="es-CO" dirty="0"/>
              <a:t>Te necesito a toda hora”.</a:t>
            </a:r>
          </a:p>
        </p:txBody>
      </p:sp>
      <p:pic>
        <p:nvPicPr>
          <p:cNvPr id="4098" name="Picture 2" descr="http://www.cristianosgays.com/wp-content/uploads/2012/08/Caminando-con-Jesus-300x300.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1052736"/>
            <a:ext cx="3168352" cy="28575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436096" y="4077072"/>
            <a:ext cx="3384376" cy="1938992"/>
          </a:xfrm>
          <a:prstGeom prst="rect">
            <a:avLst/>
          </a:prstGeom>
        </p:spPr>
        <p:txBody>
          <a:bodyPr wrap="square">
            <a:spAutoFit/>
          </a:bodyPr>
          <a:lstStyle/>
          <a:p>
            <a:pPr algn="ctr"/>
            <a:r>
              <a:rPr lang="es-CO" sz="2400" b="1" dirty="0">
                <a:solidFill>
                  <a:srgbClr val="FF0000"/>
                </a:solidFill>
              </a:rPr>
              <a:t>Para lograr la santificación tu tienes que andar con Jesús a toda hora, nunca te separes de Él</a:t>
            </a:r>
            <a:r>
              <a:rPr lang="es-CO" sz="2400" b="1" dirty="0" smtClean="0">
                <a:solidFill>
                  <a:srgbClr val="FF0000"/>
                </a:solidFill>
              </a:rPr>
              <a:t>.</a:t>
            </a:r>
            <a:endParaRPr lang="es-CO" sz="2400" b="1" dirty="0">
              <a:solidFill>
                <a:srgbClr val="FF0000"/>
              </a:solidFill>
            </a:endParaRPr>
          </a:p>
        </p:txBody>
      </p:sp>
    </p:spTree>
    <p:extLst>
      <p:ext uri="{BB962C8B-B14F-4D97-AF65-F5344CB8AC3E}">
        <p14:creationId xmlns:p14="http://schemas.microsoft.com/office/powerpoint/2010/main" val="2231906987"/>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 calcmode="lin" valueType="num">
                                      <p:cBhvr>
                                        <p:cTn id="9" dur="1000" fill="hold"/>
                                        <p:tgtEl>
                                          <p:spTgt spid="4098"/>
                                        </p:tgtEl>
                                        <p:attrNameLst>
                                          <p:attrName>style.rotation</p:attrName>
                                        </p:attrNameLst>
                                      </p:cBhvr>
                                      <p:tavLst>
                                        <p:tav tm="0">
                                          <p:val>
                                            <p:fltVal val="90"/>
                                          </p:val>
                                        </p:tav>
                                        <p:tav tm="100000">
                                          <p:val>
                                            <p:fltVal val="0"/>
                                          </p:val>
                                        </p:tav>
                                      </p:tavLst>
                                    </p:anim>
                                    <p:animEffect transition="in" filter="fade">
                                      <p:cBhvr>
                                        <p:cTn id="10" dur="1000"/>
                                        <p:tgtEl>
                                          <p:spTgt spid="4098"/>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p:spPr>
        <p:txBody>
          <a:bodyPr>
            <a:normAutofit fontScale="92500" lnSpcReduction="20000"/>
          </a:bodyPr>
          <a:lstStyle/>
          <a:p>
            <a:pPr marL="0" indent="0" algn="ctr">
              <a:buNone/>
            </a:pPr>
            <a:r>
              <a:rPr lang="es-CO" dirty="0" smtClean="0"/>
              <a:t>Ese </a:t>
            </a:r>
            <a:r>
              <a:rPr lang="es-CO" dirty="0"/>
              <a:t>himno dice la realidad de la necesidad de TODO creyente de estar cerca de Dios, y eso es el resultado de la SANTIFICACIÓN.</a:t>
            </a:r>
          </a:p>
          <a:p>
            <a:pPr marL="0" indent="0" algn="ctr">
              <a:buNone/>
            </a:pPr>
            <a:endParaRPr lang="es-CO" dirty="0"/>
          </a:p>
          <a:p>
            <a:pPr marL="0" indent="0" algn="ctr">
              <a:buNone/>
            </a:pPr>
            <a:r>
              <a:rPr lang="es-CO" dirty="0" smtClean="0"/>
              <a:t>Recordemos </a:t>
            </a:r>
            <a:r>
              <a:rPr lang="es-CO" dirty="0"/>
              <a:t>el </a:t>
            </a:r>
            <a:r>
              <a:rPr lang="es-CO" dirty="0" smtClean="0"/>
              <a:t>titulo de este tema:</a:t>
            </a:r>
          </a:p>
          <a:p>
            <a:pPr marL="0" indent="0" algn="ctr">
              <a:buNone/>
            </a:pPr>
            <a:r>
              <a:rPr lang="es-CO" dirty="0" smtClean="0"/>
              <a:t> «</a:t>
            </a:r>
            <a:r>
              <a:rPr lang="es-CO" b="1" dirty="0" smtClean="0">
                <a:latin typeface="Bradley Hand ITC" pitchFamily="66" charset="0"/>
              </a:rPr>
              <a:t>Santidad a Jehová</a:t>
            </a:r>
            <a:r>
              <a:rPr lang="es-CO" dirty="0" smtClean="0"/>
              <a:t>»</a:t>
            </a:r>
          </a:p>
          <a:p>
            <a:pPr marL="0" indent="0" algn="ctr">
              <a:buNone/>
            </a:pPr>
            <a:r>
              <a:rPr lang="es-CO" dirty="0" smtClean="0"/>
              <a:t>Lo que quiere decir es que Dios </a:t>
            </a:r>
            <a:r>
              <a:rPr lang="es-CO" dirty="0"/>
              <a:t>nos ha llamado a ser Santos. </a:t>
            </a:r>
            <a:endParaRPr lang="es-CO" dirty="0" smtClean="0"/>
          </a:p>
          <a:p>
            <a:pPr marL="0" indent="0">
              <a:buNone/>
            </a:pPr>
            <a:endParaRPr lang="es-CO" dirty="0" smtClean="0"/>
          </a:p>
          <a:p>
            <a:pPr marL="0" indent="0" algn="ctr">
              <a:buNone/>
            </a:pPr>
            <a:r>
              <a:rPr lang="es-CO" dirty="0" smtClean="0">
                <a:solidFill>
                  <a:srgbClr val="FF0000"/>
                </a:solidFill>
              </a:rPr>
              <a:t>Veamos </a:t>
            </a:r>
            <a:r>
              <a:rPr lang="es-CO" dirty="0">
                <a:solidFill>
                  <a:srgbClr val="FF0000"/>
                </a:solidFill>
              </a:rPr>
              <a:t>1 Tesalonicenses 4:7:</a:t>
            </a:r>
          </a:p>
          <a:p>
            <a:pPr marL="0" indent="0" algn="ctr">
              <a:buNone/>
            </a:pPr>
            <a:r>
              <a:rPr lang="es-CO" i="1" dirty="0" smtClean="0"/>
              <a:t>«Dios </a:t>
            </a:r>
            <a:r>
              <a:rPr lang="es-CO" i="1" dirty="0"/>
              <a:t>no nos llamó a la impureza sino a la santidad</a:t>
            </a:r>
            <a:r>
              <a:rPr lang="es-CO" i="1" dirty="0" smtClean="0"/>
              <a:t>»</a:t>
            </a:r>
            <a:endParaRPr lang="es-CO" dirty="0"/>
          </a:p>
        </p:txBody>
      </p:sp>
      <p:pic>
        <p:nvPicPr>
          <p:cNvPr id="4" name="Picture 2" descr="http://3.bp.blogspot.com/_1buCKkt4yMs/TBluWTg-qNI/AAAAAAAAAG8/nVDyefMFebs/s1600/santidad.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6831" y="-603448"/>
            <a:ext cx="2664296" cy="4381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6885393"/>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p:cTn id="25"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6" end="6"/>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p:cTn id="31"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5400" b="1" dirty="0" smtClean="0">
                <a:latin typeface="Bradley Hand ITC" pitchFamily="66" charset="0"/>
              </a:rPr>
              <a:t>Conclusión</a:t>
            </a:r>
            <a:endParaRPr lang="es-CO" sz="5400" b="1" dirty="0">
              <a:latin typeface="Bradley Hand ITC" pitchFamily="66" charset="0"/>
            </a:endParaRPr>
          </a:p>
        </p:txBody>
      </p:sp>
      <p:sp>
        <p:nvSpPr>
          <p:cNvPr id="3" name="2 Marcador de contenido"/>
          <p:cNvSpPr>
            <a:spLocks noGrp="1"/>
          </p:cNvSpPr>
          <p:nvPr>
            <p:ph idx="1"/>
          </p:nvPr>
        </p:nvSpPr>
        <p:spPr>
          <a:xfrm>
            <a:off x="457200" y="1600200"/>
            <a:ext cx="8229600" cy="2418713"/>
          </a:xfrm>
        </p:spPr>
        <p:txBody>
          <a:bodyPr>
            <a:normAutofit fontScale="92500" lnSpcReduction="20000"/>
          </a:bodyPr>
          <a:lstStyle/>
          <a:p>
            <a:pPr marL="0" indent="0" algn="ctr">
              <a:buNone/>
            </a:pPr>
            <a:r>
              <a:rPr lang="es-CO" dirty="0" smtClean="0"/>
              <a:t>Y </a:t>
            </a:r>
            <a:r>
              <a:rPr lang="es-CO" dirty="0"/>
              <a:t>para concluir, terminamos con las Palabras encontradas en </a:t>
            </a:r>
            <a:r>
              <a:rPr lang="es-CO" dirty="0">
                <a:solidFill>
                  <a:srgbClr val="FF0000"/>
                </a:solidFill>
              </a:rPr>
              <a:t>1 Tesalonicenses 5:23</a:t>
            </a:r>
            <a:r>
              <a:rPr lang="es-CO" dirty="0"/>
              <a:t>:</a:t>
            </a:r>
          </a:p>
          <a:p>
            <a:pPr marL="0" indent="0" algn="ctr">
              <a:buNone/>
            </a:pPr>
            <a:r>
              <a:rPr lang="es-CO" i="1" dirty="0" smtClean="0"/>
              <a:t>«Que </a:t>
            </a:r>
            <a:r>
              <a:rPr lang="es-CO" i="1" dirty="0"/>
              <a:t>Dios mismo, el Dios de paz, los santifique por completo, y conserve todo su ser —espíritu, alma y cuerpo— irreprochable para la venida de nuestro Señor Jesucristo</a:t>
            </a:r>
            <a:r>
              <a:rPr lang="es-CO" i="1" dirty="0" smtClean="0"/>
              <a:t>.»</a:t>
            </a:r>
            <a:endParaRPr lang="es-CO" dirty="0"/>
          </a:p>
        </p:txBody>
      </p:sp>
      <p:sp>
        <p:nvSpPr>
          <p:cNvPr id="4" name="3 Rectángulo"/>
          <p:cNvSpPr/>
          <p:nvPr/>
        </p:nvSpPr>
        <p:spPr>
          <a:xfrm>
            <a:off x="395536" y="4198757"/>
            <a:ext cx="4572000" cy="2677656"/>
          </a:xfrm>
          <a:prstGeom prst="rect">
            <a:avLst/>
          </a:prstGeom>
        </p:spPr>
        <p:txBody>
          <a:bodyPr>
            <a:spAutoFit/>
          </a:bodyPr>
          <a:lstStyle/>
          <a:p>
            <a:pPr algn="ctr"/>
            <a:r>
              <a:rPr lang="es-CO" sz="2400" b="1" dirty="0"/>
              <a:t>Mi deseo y oración es que cada uno de nosotros deseemos ardientemente hacer nuestra parte para que el plan de salvación sea una realidad en nuestras vidas. En el nombre de Cristo Jesús. Amen. </a:t>
            </a:r>
            <a:endParaRPr lang="es-CO" sz="2400" b="1" dirty="0"/>
          </a:p>
        </p:txBody>
      </p:sp>
      <p:pic>
        <p:nvPicPr>
          <p:cNvPr id="5122" name="Picture 2" descr="http://webcatolicodejavier.org/manosenoracion.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4018913"/>
            <a:ext cx="2674615"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2774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1)">
                                      <p:cBhvr>
                                        <p:cTn id="21" dur="2000"/>
                                        <p:tgtEl>
                                          <p:spTgt spid="4"/>
                                        </p:tgtEl>
                                      </p:cBhvr>
                                    </p:animEffect>
                                  </p:childTnLst>
                                </p:cTn>
                              </p:par>
                              <p:par>
                                <p:cTn id="22" presetID="21" presetClass="entr" presetSubtype="1" fill="hold" nodeType="withEffect">
                                  <p:stCondLst>
                                    <p:cond delay="0"/>
                                  </p:stCondLst>
                                  <p:childTnLst>
                                    <p:set>
                                      <p:cBhvr>
                                        <p:cTn id="23" dur="1" fill="hold">
                                          <p:stCondLst>
                                            <p:cond delay="0"/>
                                          </p:stCondLst>
                                        </p:cTn>
                                        <p:tgtEl>
                                          <p:spTgt spid="5122"/>
                                        </p:tgtEl>
                                        <p:attrNameLst>
                                          <p:attrName>style.visibility</p:attrName>
                                        </p:attrNameLst>
                                      </p:cBhvr>
                                      <p:to>
                                        <p:strVal val="visible"/>
                                      </p:to>
                                    </p:set>
                                    <p:animEffect transition="in" filter="wheel(1)">
                                      <p:cBhvr>
                                        <p:cTn id="24" dur="2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501</TotalTime>
  <Words>1543</Words>
  <Application>Microsoft Office PowerPoint</Application>
  <PresentationFormat>Presentación en pantalla (4:3)</PresentationFormat>
  <Paragraphs>74</Paragraphs>
  <Slides>19</Slides>
  <Notes>0</Notes>
  <HiddenSlides>0</HiddenSlides>
  <MMClips>0</MMClips>
  <ScaleCrop>false</ScaleCrop>
  <HeadingPairs>
    <vt:vector size="4" baseType="variant">
      <vt:variant>
        <vt:lpstr>Tema</vt:lpstr>
      </vt:variant>
      <vt:variant>
        <vt:i4>1</vt:i4>
      </vt:variant>
      <vt:variant>
        <vt:lpstr>Títulos de diapositiva</vt:lpstr>
      </vt:variant>
      <vt:variant>
        <vt:i4>19</vt:i4>
      </vt:variant>
    </vt:vector>
  </HeadingPairs>
  <TitlesOfParts>
    <vt:vector size="20" baseType="lpstr">
      <vt:lpstr>Tema de Office</vt:lpstr>
      <vt:lpstr>Presentación de PowerPoint</vt:lpstr>
      <vt:lpstr>El llamado a la Santidad</vt:lpstr>
      <vt:lpstr>Introducción:</vt:lpstr>
      <vt:lpstr>Presentación de PowerPoint</vt:lpstr>
      <vt:lpstr>Presentación de PowerPoint</vt:lpstr>
      <vt:lpstr>El Santificador.</vt:lpstr>
      <vt:lpstr>Presentación de PowerPoint</vt:lpstr>
      <vt:lpstr>Presentación de PowerPoint</vt:lpstr>
      <vt:lpstr>Presentación de PowerPoint</vt:lpstr>
      <vt:lpstr>Presentación de PowerPoint</vt:lpstr>
      <vt:lpstr> El Creyente y la Santificación gradual.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SANTIDAD A JEHOVÁ</dc:title>
  <dc:creator>FAMILIA FIERRO CH</dc:creator>
  <cp:lastModifiedBy>FAMILIA FIERRO CH</cp:lastModifiedBy>
  <cp:revision>78</cp:revision>
  <dcterms:created xsi:type="dcterms:W3CDTF">2012-11-15T13:42:02Z</dcterms:created>
  <dcterms:modified xsi:type="dcterms:W3CDTF">2013-11-12T14:34:18Z</dcterms:modified>
</cp:coreProperties>
</file>